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58" r:id="rId6"/>
    <p:sldId id="1311" r:id="rId7"/>
    <p:sldId id="261" r:id="rId8"/>
    <p:sldId id="1312" r:id="rId9"/>
    <p:sldId id="1313" r:id="rId10"/>
    <p:sldId id="1314" r:id="rId11"/>
    <p:sldId id="265" r:id="rId12"/>
    <p:sldId id="1315" r:id="rId13"/>
    <p:sldId id="1316" r:id="rId14"/>
    <p:sldId id="1317" r:id="rId15"/>
    <p:sldId id="1318" r:id="rId16"/>
    <p:sldId id="1319" r:id="rId17"/>
    <p:sldId id="271" r:id="rId18"/>
    <p:sldId id="272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6DDC11-31E8-5254-D2C0-0D184D8AA29E}" v="6" dt="2026-08-20T11:37:49.815"/>
    <p1510:client id="{A164DFCA-F575-3A07-D03D-352FBFD46809}" v="15" dt="2026-08-19T22:28:34.389"/>
    <p1510:client id="{B0A1F817-9F31-42C6-8309-EC31E8C424E3}" v="120" dt="2026-08-19T22:08:59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96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L - cover A.01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yout name">
            <a:extLst>
              <a:ext uri="{FF2B5EF4-FFF2-40B4-BE49-F238E27FC236}">
                <a16:creationId xmlns:a16="http://schemas.microsoft.com/office/drawing/2014/main" id="{5DE24BBC-36B8-EEC4-FA9F-7C6B3A6A50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" y="-540000"/>
            <a:ext cx="12191998" cy="2700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 defTabSz="913655"/>
            <a:r>
              <a:rPr lang="nl-NL" sz="1799" b="0">
                <a:solidFill>
                  <a:schemeClr val="tx2"/>
                </a:solidFill>
                <a:latin typeface="Trebuchet MS" panose="020B0603020202020204" pitchFamily="34" charset="0"/>
              </a:rPr>
              <a:t>TL - COVER A.01 (RED)</a:t>
            </a:r>
            <a:endParaRPr lang="en-GB" sz="1799" b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7" name="cornerstone + logo">
            <a:extLst>
              <a:ext uri="{FF2B5EF4-FFF2-40B4-BE49-F238E27FC236}">
                <a16:creationId xmlns:a16="http://schemas.microsoft.com/office/drawing/2014/main" id="{0E72A039-8B25-991C-85A6-F33DAEC7B7E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1"/>
            <a:ext cx="2930400" cy="2052548"/>
            <a:chOff x="0" y="-1"/>
            <a:chExt cx="2930400" cy="2052548"/>
          </a:xfrm>
          <a:solidFill>
            <a:schemeClr val="bg1"/>
          </a:solidFill>
        </p:grpSpPr>
        <p:sp>
          <p:nvSpPr>
            <p:cNvPr id="7" name="cornerstone">
              <a:extLst>
                <a:ext uri="{FF2B5EF4-FFF2-40B4-BE49-F238E27FC236}">
                  <a16:creationId xmlns:a16="http://schemas.microsoft.com/office/drawing/2014/main" id="{8CA9A5AF-F8B7-BEF1-20E0-2A92EACE12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"/>
              <a:ext cx="2930400" cy="2052548"/>
            </a:xfrm>
            <a:custGeom>
              <a:avLst/>
              <a:gdLst>
                <a:gd name="connsiteX0" fmla="*/ 0 w 2928169"/>
                <a:gd name="connsiteY0" fmla="*/ 0 h 2050985"/>
                <a:gd name="connsiteX1" fmla="*/ 0 w 2928169"/>
                <a:gd name="connsiteY1" fmla="*/ 2050986 h 2050985"/>
                <a:gd name="connsiteX2" fmla="*/ 2928169 w 2928169"/>
                <a:gd name="connsiteY2" fmla="*/ 0 h 2050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8169" h="2050985">
                  <a:moveTo>
                    <a:pt x="0" y="0"/>
                  </a:moveTo>
                  <a:lnTo>
                    <a:pt x="0" y="2050986"/>
                  </a:lnTo>
                  <a:lnTo>
                    <a:pt x="2928169" y="0"/>
                  </a:lnTo>
                  <a:close/>
                </a:path>
              </a:pathLst>
            </a:custGeom>
            <a:solidFill>
              <a:srgbClr val="E81A3B"/>
            </a:solidFill>
            <a:ln w="12644" cap="flat">
              <a:noFill/>
              <a:prstDash val="solid"/>
              <a:miter/>
            </a:ln>
          </p:spPr>
          <p:txBody>
            <a:bodyPr wrap="none" lIns="0" tIns="0" rIns="0" bIns="0" rtlCol="0" anchor="t" anchorCtr="0"/>
            <a:lstStyle/>
            <a:p>
              <a:endParaRPr lang="nl-NL" sz="800">
                <a:noFill/>
                <a:latin typeface="Trebuchet MS" panose="020B0603020202020204" pitchFamily="34" charset="0"/>
              </a:endParaRPr>
            </a:p>
          </p:txBody>
        </p:sp>
        <p:grpSp>
          <p:nvGrpSpPr>
            <p:cNvPr id="8" name="BDO logo">
              <a:extLst>
                <a:ext uri="{FF2B5EF4-FFF2-40B4-BE49-F238E27FC236}">
                  <a16:creationId xmlns:a16="http://schemas.microsoft.com/office/drawing/2014/main" id="{4C85D619-58E4-C524-52B2-7CA53EE307C9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359005" y="356471"/>
              <a:ext cx="970457" cy="372959"/>
              <a:chOff x="359004" y="356467"/>
              <a:chExt cx="970457" cy="372959"/>
            </a:xfrm>
            <a:grpFill/>
          </p:grpSpPr>
          <p:sp>
            <p:nvSpPr>
              <p:cNvPr id="9" name="Vrije vorm: vorm 8">
                <a:extLst>
                  <a:ext uri="{FF2B5EF4-FFF2-40B4-BE49-F238E27FC236}">
                    <a16:creationId xmlns:a16="http://schemas.microsoft.com/office/drawing/2014/main" id="{672FC413-4A0A-8229-C7D3-CA950641F23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75713" y="360272"/>
                <a:ext cx="242296" cy="279085"/>
              </a:xfrm>
              <a:custGeom>
                <a:avLst/>
                <a:gdLst>
                  <a:gd name="connsiteX0" fmla="*/ 68451 w 242112"/>
                  <a:gd name="connsiteY0" fmla="*/ 150845 h 278873"/>
                  <a:gd name="connsiteX1" fmla="*/ 102676 w 242112"/>
                  <a:gd name="connsiteY1" fmla="*/ 150845 h 278873"/>
                  <a:gd name="connsiteX2" fmla="*/ 186338 w 242112"/>
                  <a:gd name="connsiteY2" fmla="*/ 195211 h 278873"/>
                  <a:gd name="connsiteX3" fmla="*/ 128028 w 242112"/>
                  <a:gd name="connsiteY3" fmla="*/ 235775 h 278873"/>
                  <a:gd name="connsiteX4" fmla="*/ 73521 w 242112"/>
                  <a:gd name="connsiteY4" fmla="*/ 235775 h 278873"/>
                  <a:gd name="connsiteX5" fmla="*/ 11408 w 242112"/>
                  <a:gd name="connsiteY5" fmla="*/ 278873 h 278873"/>
                  <a:gd name="connsiteX6" fmla="*/ 11408 w 242112"/>
                  <a:gd name="connsiteY6" fmla="*/ 278873 h 278873"/>
                  <a:gd name="connsiteX7" fmla="*/ 126761 w 242112"/>
                  <a:gd name="connsiteY7" fmla="*/ 278873 h 278873"/>
                  <a:gd name="connsiteX8" fmla="*/ 242113 w 242112"/>
                  <a:gd name="connsiteY8" fmla="*/ 196479 h 278873"/>
                  <a:gd name="connsiteX9" fmla="*/ 163521 w 242112"/>
                  <a:gd name="connsiteY9" fmla="*/ 126761 h 278873"/>
                  <a:gd name="connsiteX10" fmla="*/ 219296 w 242112"/>
                  <a:gd name="connsiteY10" fmla="*/ 65915 h 278873"/>
                  <a:gd name="connsiteX11" fmla="*/ 143239 w 242112"/>
                  <a:gd name="connsiteY11" fmla="*/ 0 h 278873"/>
                  <a:gd name="connsiteX12" fmla="*/ 25352 w 242112"/>
                  <a:gd name="connsiteY12" fmla="*/ 0 h 278873"/>
                  <a:gd name="connsiteX13" fmla="*/ 0 w 242112"/>
                  <a:gd name="connsiteY13" fmla="*/ 0 h 278873"/>
                  <a:gd name="connsiteX14" fmla="*/ 10141 w 242112"/>
                  <a:gd name="connsiteY14" fmla="*/ 22817 h 278873"/>
                  <a:gd name="connsiteX15" fmla="*/ 10141 w 242112"/>
                  <a:gd name="connsiteY15" fmla="*/ 259859 h 278873"/>
                  <a:gd name="connsiteX16" fmla="*/ 67183 w 242112"/>
                  <a:gd name="connsiteY16" fmla="*/ 220563 h 278873"/>
                  <a:gd name="connsiteX17" fmla="*/ 67183 w 242112"/>
                  <a:gd name="connsiteY17" fmla="*/ 150845 h 278873"/>
                  <a:gd name="connsiteX18" fmla="*/ 68451 w 242112"/>
                  <a:gd name="connsiteY18" fmla="*/ 43099 h 278873"/>
                  <a:gd name="connsiteX19" fmla="*/ 128028 w 242112"/>
                  <a:gd name="connsiteY19" fmla="*/ 43099 h 278873"/>
                  <a:gd name="connsiteX20" fmla="*/ 164789 w 242112"/>
                  <a:gd name="connsiteY20" fmla="*/ 74789 h 278873"/>
                  <a:gd name="connsiteX21" fmla="*/ 114085 w 242112"/>
                  <a:gd name="connsiteY21" fmla="*/ 114085 h 278873"/>
                  <a:gd name="connsiteX22" fmla="*/ 69718 w 242112"/>
                  <a:gd name="connsiteY22" fmla="*/ 114085 h 278873"/>
                  <a:gd name="connsiteX23" fmla="*/ 69718 w 242112"/>
                  <a:gd name="connsiteY23" fmla="*/ 43099 h 278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2112" h="278873">
                    <a:moveTo>
                      <a:pt x="68451" y="150845"/>
                    </a:moveTo>
                    <a:lnTo>
                      <a:pt x="102676" y="150845"/>
                    </a:lnTo>
                    <a:cubicBezTo>
                      <a:pt x="158451" y="150845"/>
                      <a:pt x="186338" y="163521"/>
                      <a:pt x="186338" y="195211"/>
                    </a:cubicBezTo>
                    <a:cubicBezTo>
                      <a:pt x="186338" y="224366"/>
                      <a:pt x="163521" y="235775"/>
                      <a:pt x="128028" y="235775"/>
                    </a:cubicBezTo>
                    <a:cubicBezTo>
                      <a:pt x="119155" y="235775"/>
                      <a:pt x="86197" y="235775"/>
                      <a:pt x="73521" y="235775"/>
                    </a:cubicBezTo>
                    <a:lnTo>
                      <a:pt x="11408" y="278873"/>
                    </a:lnTo>
                    <a:lnTo>
                      <a:pt x="11408" y="278873"/>
                    </a:lnTo>
                    <a:lnTo>
                      <a:pt x="126761" y="278873"/>
                    </a:lnTo>
                    <a:cubicBezTo>
                      <a:pt x="196479" y="278873"/>
                      <a:pt x="242113" y="253521"/>
                      <a:pt x="242113" y="196479"/>
                    </a:cubicBezTo>
                    <a:cubicBezTo>
                      <a:pt x="242113" y="145775"/>
                      <a:pt x="200282" y="126761"/>
                      <a:pt x="163521" y="126761"/>
                    </a:cubicBezTo>
                    <a:cubicBezTo>
                      <a:pt x="188873" y="126761"/>
                      <a:pt x="219296" y="103944"/>
                      <a:pt x="219296" y="65915"/>
                    </a:cubicBezTo>
                    <a:cubicBezTo>
                      <a:pt x="219296" y="27887"/>
                      <a:pt x="183803" y="0"/>
                      <a:pt x="143239" y="0"/>
                    </a:cubicBezTo>
                    <a:lnTo>
                      <a:pt x="25352" y="0"/>
                    </a:lnTo>
                    <a:lnTo>
                      <a:pt x="0" y="0"/>
                    </a:lnTo>
                    <a:lnTo>
                      <a:pt x="10141" y="22817"/>
                    </a:lnTo>
                    <a:lnTo>
                      <a:pt x="10141" y="259859"/>
                    </a:lnTo>
                    <a:lnTo>
                      <a:pt x="67183" y="220563"/>
                    </a:lnTo>
                    <a:lnTo>
                      <a:pt x="67183" y="150845"/>
                    </a:lnTo>
                    <a:close/>
                    <a:moveTo>
                      <a:pt x="68451" y="43099"/>
                    </a:moveTo>
                    <a:lnTo>
                      <a:pt x="128028" y="43099"/>
                    </a:lnTo>
                    <a:cubicBezTo>
                      <a:pt x="144507" y="43099"/>
                      <a:pt x="164789" y="46901"/>
                      <a:pt x="164789" y="74789"/>
                    </a:cubicBezTo>
                    <a:cubicBezTo>
                      <a:pt x="164789" y="102676"/>
                      <a:pt x="135634" y="114085"/>
                      <a:pt x="114085" y="114085"/>
                    </a:cubicBezTo>
                    <a:lnTo>
                      <a:pt x="69718" y="114085"/>
                    </a:lnTo>
                    <a:lnTo>
                      <a:pt x="69718" y="43099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799"/>
              </a:p>
            </p:txBody>
          </p:sp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90303613-07BA-E1D4-5B7A-9E769B4FD84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44650" y="357735"/>
                <a:ext cx="261325" cy="281622"/>
              </a:xfrm>
              <a:custGeom>
                <a:avLst/>
                <a:gdLst>
                  <a:gd name="connsiteX0" fmla="*/ 67183 w 261126"/>
                  <a:gd name="connsiteY0" fmla="*/ 45634 h 281408"/>
                  <a:gd name="connsiteX1" fmla="*/ 105211 w 261126"/>
                  <a:gd name="connsiteY1" fmla="*/ 45634 h 281408"/>
                  <a:gd name="connsiteX2" fmla="*/ 202817 w 261126"/>
                  <a:gd name="connsiteY2" fmla="*/ 141972 h 281408"/>
                  <a:gd name="connsiteX3" fmla="*/ 105211 w 261126"/>
                  <a:gd name="connsiteY3" fmla="*/ 238310 h 281408"/>
                  <a:gd name="connsiteX4" fmla="*/ 72254 w 261126"/>
                  <a:gd name="connsiteY4" fmla="*/ 238310 h 281408"/>
                  <a:gd name="connsiteX5" fmla="*/ 10141 w 261126"/>
                  <a:gd name="connsiteY5" fmla="*/ 281408 h 281408"/>
                  <a:gd name="connsiteX6" fmla="*/ 10141 w 261126"/>
                  <a:gd name="connsiteY6" fmla="*/ 281408 h 281408"/>
                  <a:gd name="connsiteX7" fmla="*/ 121690 w 261126"/>
                  <a:gd name="connsiteY7" fmla="*/ 281408 h 281408"/>
                  <a:gd name="connsiteX8" fmla="*/ 261127 w 261126"/>
                  <a:gd name="connsiteY8" fmla="*/ 140704 h 281408"/>
                  <a:gd name="connsiteX9" fmla="*/ 121690 w 261126"/>
                  <a:gd name="connsiteY9" fmla="*/ 0 h 281408"/>
                  <a:gd name="connsiteX10" fmla="*/ 0 w 261126"/>
                  <a:gd name="connsiteY10" fmla="*/ 0 h 281408"/>
                  <a:gd name="connsiteX11" fmla="*/ 10141 w 261126"/>
                  <a:gd name="connsiteY11" fmla="*/ 22817 h 281408"/>
                  <a:gd name="connsiteX12" fmla="*/ 10141 w 261126"/>
                  <a:gd name="connsiteY12" fmla="*/ 259859 h 281408"/>
                  <a:gd name="connsiteX13" fmla="*/ 67183 w 261126"/>
                  <a:gd name="connsiteY13" fmla="*/ 220563 h 281408"/>
                  <a:gd name="connsiteX14" fmla="*/ 67183 w 261126"/>
                  <a:gd name="connsiteY14" fmla="*/ 45634 h 28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1126" h="281408">
                    <a:moveTo>
                      <a:pt x="67183" y="45634"/>
                    </a:moveTo>
                    <a:lnTo>
                      <a:pt x="105211" y="45634"/>
                    </a:lnTo>
                    <a:cubicBezTo>
                      <a:pt x="121690" y="45634"/>
                      <a:pt x="202817" y="49437"/>
                      <a:pt x="202817" y="141972"/>
                    </a:cubicBezTo>
                    <a:cubicBezTo>
                      <a:pt x="202817" y="248451"/>
                      <a:pt x="105211" y="238310"/>
                      <a:pt x="105211" y="238310"/>
                    </a:cubicBezTo>
                    <a:lnTo>
                      <a:pt x="72254" y="238310"/>
                    </a:lnTo>
                    <a:lnTo>
                      <a:pt x="10141" y="281408"/>
                    </a:lnTo>
                    <a:lnTo>
                      <a:pt x="10141" y="281408"/>
                    </a:lnTo>
                    <a:lnTo>
                      <a:pt x="121690" y="281408"/>
                    </a:lnTo>
                    <a:cubicBezTo>
                      <a:pt x="191408" y="281408"/>
                      <a:pt x="261127" y="238310"/>
                      <a:pt x="261127" y="140704"/>
                    </a:cubicBezTo>
                    <a:cubicBezTo>
                      <a:pt x="261127" y="54507"/>
                      <a:pt x="199014" y="0"/>
                      <a:pt x="121690" y="0"/>
                    </a:cubicBezTo>
                    <a:lnTo>
                      <a:pt x="0" y="0"/>
                    </a:lnTo>
                    <a:lnTo>
                      <a:pt x="10141" y="22817"/>
                    </a:lnTo>
                    <a:lnTo>
                      <a:pt x="10141" y="259859"/>
                    </a:lnTo>
                    <a:lnTo>
                      <a:pt x="67183" y="220563"/>
                    </a:lnTo>
                    <a:lnTo>
                      <a:pt x="67183" y="45634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799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EA584975-A25E-54C9-1191-5CF5843A5DF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32616" y="356467"/>
                <a:ext cx="296845" cy="286696"/>
              </a:xfrm>
              <a:custGeom>
                <a:avLst/>
                <a:gdLst>
                  <a:gd name="connsiteX0" fmla="*/ 0 w 296619"/>
                  <a:gd name="connsiteY0" fmla="*/ 143239 h 286478"/>
                  <a:gd name="connsiteX1" fmla="*/ 148310 w 296619"/>
                  <a:gd name="connsiteY1" fmla="*/ 286479 h 286478"/>
                  <a:gd name="connsiteX2" fmla="*/ 296620 w 296619"/>
                  <a:gd name="connsiteY2" fmla="*/ 143239 h 286478"/>
                  <a:gd name="connsiteX3" fmla="*/ 148310 w 296619"/>
                  <a:gd name="connsiteY3" fmla="*/ 0 h 286478"/>
                  <a:gd name="connsiteX4" fmla="*/ 0 w 296619"/>
                  <a:gd name="connsiteY4" fmla="*/ 143239 h 286478"/>
                  <a:gd name="connsiteX5" fmla="*/ 58310 w 296619"/>
                  <a:gd name="connsiteY5" fmla="*/ 143239 h 286478"/>
                  <a:gd name="connsiteX6" fmla="*/ 148310 w 296619"/>
                  <a:gd name="connsiteY6" fmla="*/ 41831 h 286478"/>
                  <a:gd name="connsiteX7" fmla="*/ 238310 w 296619"/>
                  <a:gd name="connsiteY7" fmla="*/ 143239 h 286478"/>
                  <a:gd name="connsiteX8" fmla="*/ 148310 w 296619"/>
                  <a:gd name="connsiteY8" fmla="*/ 244648 h 286478"/>
                  <a:gd name="connsiteX9" fmla="*/ 58310 w 296619"/>
                  <a:gd name="connsiteY9" fmla="*/ 143239 h 28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619" h="286478">
                    <a:moveTo>
                      <a:pt x="0" y="143239"/>
                    </a:moveTo>
                    <a:cubicBezTo>
                      <a:pt x="0" y="254789"/>
                      <a:pt x="90000" y="286479"/>
                      <a:pt x="148310" y="286479"/>
                    </a:cubicBezTo>
                    <a:cubicBezTo>
                      <a:pt x="206620" y="286479"/>
                      <a:pt x="296620" y="254789"/>
                      <a:pt x="296620" y="143239"/>
                    </a:cubicBezTo>
                    <a:cubicBezTo>
                      <a:pt x="296620" y="31690"/>
                      <a:pt x="206620" y="0"/>
                      <a:pt x="148310" y="0"/>
                    </a:cubicBezTo>
                    <a:cubicBezTo>
                      <a:pt x="90000" y="0"/>
                      <a:pt x="0" y="31690"/>
                      <a:pt x="0" y="143239"/>
                    </a:cubicBezTo>
                    <a:close/>
                    <a:moveTo>
                      <a:pt x="58310" y="143239"/>
                    </a:moveTo>
                    <a:cubicBezTo>
                      <a:pt x="58310" y="63380"/>
                      <a:pt x="112817" y="41831"/>
                      <a:pt x="148310" y="41831"/>
                    </a:cubicBezTo>
                    <a:cubicBezTo>
                      <a:pt x="183803" y="41831"/>
                      <a:pt x="238310" y="64648"/>
                      <a:pt x="238310" y="143239"/>
                    </a:cubicBezTo>
                    <a:cubicBezTo>
                      <a:pt x="238310" y="223099"/>
                      <a:pt x="183803" y="244648"/>
                      <a:pt x="148310" y="244648"/>
                    </a:cubicBezTo>
                    <a:cubicBezTo>
                      <a:pt x="112817" y="244648"/>
                      <a:pt x="58310" y="221831"/>
                      <a:pt x="58310" y="143239"/>
                    </a:cubicBez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799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73791774-9F92-E5C2-F87E-B4DB804606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04" y="359004"/>
                <a:ext cx="55817" cy="350126"/>
              </a:xfrm>
              <a:custGeom>
                <a:avLst/>
                <a:gdLst>
                  <a:gd name="connsiteX0" fmla="*/ 0 w 55774"/>
                  <a:gd name="connsiteY0" fmla="*/ 0 h 349859"/>
                  <a:gd name="connsiteX1" fmla="*/ 0 w 55774"/>
                  <a:gd name="connsiteY1" fmla="*/ 349859 h 349859"/>
                  <a:gd name="connsiteX2" fmla="*/ 55775 w 55774"/>
                  <a:gd name="connsiteY2" fmla="*/ 310563 h 349859"/>
                  <a:gd name="connsiteX3" fmla="*/ 55775 w 55774"/>
                  <a:gd name="connsiteY3" fmla="*/ 0 h 349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774" h="349859">
                    <a:moveTo>
                      <a:pt x="0" y="0"/>
                    </a:moveTo>
                    <a:lnTo>
                      <a:pt x="0" y="349859"/>
                    </a:lnTo>
                    <a:lnTo>
                      <a:pt x="55775" y="310563"/>
                    </a:lnTo>
                    <a:lnTo>
                      <a:pt x="55775" y="0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799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A1FA7E07-12AF-BD07-E2DC-8B01B5ADD49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04" y="683758"/>
                <a:ext cx="967920" cy="45668"/>
              </a:xfrm>
              <a:custGeom>
                <a:avLst/>
                <a:gdLst>
                  <a:gd name="connsiteX0" fmla="*/ 65916 w 967183"/>
                  <a:gd name="connsiteY0" fmla="*/ 0 h 45633"/>
                  <a:gd name="connsiteX1" fmla="*/ 0 w 967183"/>
                  <a:gd name="connsiteY1" fmla="*/ 45634 h 45633"/>
                  <a:gd name="connsiteX2" fmla="*/ 967183 w 967183"/>
                  <a:gd name="connsiteY2" fmla="*/ 45634 h 45633"/>
                  <a:gd name="connsiteX3" fmla="*/ 967183 w 967183"/>
                  <a:gd name="connsiteY3" fmla="*/ 0 h 4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183" h="45633">
                    <a:moveTo>
                      <a:pt x="65916" y="0"/>
                    </a:moveTo>
                    <a:lnTo>
                      <a:pt x="0" y="45634"/>
                    </a:lnTo>
                    <a:lnTo>
                      <a:pt x="967183" y="45634"/>
                    </a:lnTo>
                    <a:lnTo>
                      <a:pt x="967183" y="0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799"/>
              </a:p>
            </p:txBody>
          </p:sp>
        </p:grpSp>
      </p:grpSp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956FEEEB-2D75-00C5-7B25-01E21E79C3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3" y="0"/>
            <a:ext cx="12191999" cy="6858000"/>
          </a:xfrm>
          <a:custGeom>
            <a:avLst/>
            <a:gdLst>
              <a:gd name="connsiteX0" fmla="*/ 293040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20525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6858000">
                <a:moveTo>
                  <a:pt x="293040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lnTo>
                  <a:pt x="0" y="205254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tIns="180000" rIns="486000" anchor="t" anchorCtr="0">
            <a:noAutofit/>
          </a:bodyPr>
          <a:lstStyle>
            <a:lvl1pPr algn="r">
              <a:defRPr sz="800">
                <a:solidFill>
                  <a:srgbClr val="B3B3B3"/>
                </a:solidFill>
              </a:defRPr>
            </a:lvl1pPr>
            <a:lvl2pPr marL="0" indent="0" algn="r">
              <a:buNone/>
              <a:defRPr sz="800" b="0">
                <a:solidFill>
                  <a:srgbClr val="333333"/>
                </a:solidFill>
              </a:defRPr>
            </a:lvl2pPr>
            <a:lvl3pPr marL="0" indent="0" algn="r">
              <a:buNone/>
              <a:defRPr sz="800" b="0">
                <a:solidFill>
                  <a:srgbClr val="333333"/>
                </a:solidFill>
              </a:defRPr>
            </a:lvl3pPr>
            <a:lvl4pPr marL="0" indent="0" algn="r">
              <a:buNone/>
              <a:defRPr sz="800" b="0">
                <a:solidFill>
                  <a:srgbClr val="333333"/>
                </a:solidFill>
              </a:defRPr>
            </a:lvl4pPr>
            <a:lvl5pPr marL="0" indent="0" algn="r">
              <a:buNone/>
              <a:defRPr sz="800" b="0">
                <a:solidFill>
                  <a:srgbClr val="333333"/>
                </a:solidFill>
              </a:defRPr>
            </a:lvl5pPr>
            <a:lvl6pPr marL="0" indent="0" algn="r">
              <a:buFont typeface="Arial" panose="020B0604020202020204" pitchFamily="34" charset="0"/>
              <a:buNone/>
              <a:defRPr sz="800" b="0">
                <a:solidFill>
                  <a:srgbClr val="333333"/>
                </a:solidFill>
              </a:defRPr>
            </a:lvl6pPr>
            <a:lvl7pPr marL="0" indent="0" algn="r">
              <a:buFont typeface="Arial" panose="020B0604020202020204" pitchFamily="34" charset="0"/>
              <a:buNone/>
              <a:defRPr sz="800" b="0">
                <a:solidFill>
                  <a:srgbClr val="333333"/>
                </a:solidFill>
              </a:defRPr>
            </a:lvl7pPr>
            <a:lvl8pPr marL="0" indent="0" algn="r">
              <a:buFont typeface="Arial" panose="020B0604020202020204" pitchFamily="34" charset="0"/>
              <a:buNone/>
              <a:defRPr sz="800" b="0">
                <a:solidFill>
                  <a:srgbClr val="333333"/>
                </a:solidFill>
              </a:defRPr>
            </a:lvl8pPr>
            <a:lvl9pPr marL="0" indent="0" algn="r">
              <a:buFont typeface="Arial" panose="020B0604020202020204" pitchFamily="34" charset="0"/>
              <a:buNone/>
              <a:defRPr sz="800" b="0">
                <a:solidFill>
                  <a:srgbClr val="333333"/>
                </a:solidFill>
              </a:defRPr>
            </a:lvl9pPr>
          </a:lstStyle>
          <a:p>
            <a:r>
              <a:rPr lang="en-US"/>
              <a:t>TO ADD A PICTURE: CLICK ICON or GO TO THE TOP MENU RIBBON AND CHOOSE ‘INSERT’ / ‘PICTURES’</a:t>
            </a:r>
          </a:p>
        </p:txBody>
      </p:sp>
      <p:sp>
        <p:nvSpPr>
          <p:cNvPr id="3" name="entity name placeholder">
            <a:extLst>
              <a:ext uri="{FF2B5EF4-FFF2-40B4-BE49-F238E27FC236}">
                <a16:creationId xmlns:a16="http://schemas.microsoft.com/office/drawing/2014/main" id="{541D6913-2331-BD0D-26DB-C4323DD5C8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6275132" y="417618"/>
            <a:ext cx="5429572" cy="2193798"/>
          </a:xfrm>
        </p:spPr>
        <p:txBody>
          <a:bodyPr wrap="square">
            <a:spAutoFit/>
          </a:bodyPr>
          <a:lstStyle>
            <a:lvl1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1pPr>
            <a:lvl2pPr marL="0" indent="0" algn="r">
              <a:buNone/>
              <a:defRPr sz="1799" b="0">
                <a:solidFill>
                  <a:schemeClr val="bg1"/>
                </a:solidFill>
              </a:defRPr>
            </a:lvl2pPr>
            <a:lvl3pPr marL="0" indent="0" algn="r">
              <a:buNone/>
              <a:defRPr sz="1799" b="0">
                <a:solidFill>
                  <a:schemeClr val="bg1"/>
                </a:solidFill>
              </a:defRPr>
            </a:lvl3pPr>
            <a:lvl4pPr marL="0" indent="0" algn="r">
              <a:buNone/>
              <a:defRPr sz="1799" b="0">
                <a:solidFill>
                  <a:schemeClr val="bg1"/>
                </a:solidFill>
              </a:defRPr>
            </a:lvl4pPr>
            <a:lvl5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5pPr>
            <a:lvl6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6pPr>
            <a:lvl7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7pPr>
            <a:lvl8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8pPr>
            <a:lvl9pPr marL="0" indent="0" algn="r">
              <a:buFont typeface="Arial" panose="020B0604020202020204" pitchFamily="34" charset="0"/>
              <a:buNone/>
              <a:defRPr sz="1799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OPTIONAL: ENTITY NAME</a:t>
            </a:r>
          </a:p>
        </p:txBody>
      </p:sp>
      <p:sp>
        <p:nvSpPr>
          <p:cNvPr id="14" name="author placeholder">
            <a:extLst>
              <a:ext uri="{FF2B5EF4-FFF2-40B4-BE49-F238E27FC236}">
                <a16:creationId xmlns:a16="http://schemas.microsoft.com/office/drawing/2014/main" id="{35BCE26F-4794-313D-F737-F2696BB873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485774" y="5821690"/>
            <a:ext cx="5429572" cy="307648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spcAft>
                <a:spcPts val="600"/>
              </a:spcAft>
              <a:buFont typeface="Arial" panose="020B0604020202020204" pitchFamily="34" charset="0"/>
              <a:buNone/>
              <a:defRPr sz="1399" b="0">
                <a:solidFill>
                  <a:schemeClr val="tx2"/>
                </a:solidFill>
              </a:defRPr>
            </a:lvl1pPr>
            <a:lvl2pPr marL="0" indent="0">
              <a:buNone/>
              <a:defRPr sz="1399" b="0">
                <a:solidFill>
                  <a:schemeClr val="tx2"/>
                </a:solidFill>
              </a:defRPr>
            </a:lvl2pPr>
            <a:lvl3pPr marL="0" indent="0">
              <a:buNone/>
              <a:defRPr sz="1399" b="0">
                <a:solidFill>
                  <a:schemeClr val="tx2"/>
                </a:solidFill>
              </a:defRPr>
            </a:lvl3pPr>
            <a:lvl4pPr marL="0" indent="0">
              <a:buNone/>
              <a:defRPr sz="1399" b="0">
                <a:solidFill>
                  <a:schemeClr val="tx2"/>
                </a:solidFill>
              </a:defRPr>
            </a:lvl4pPr>
            <a:lvl5pPr marL="0" indent="0">
              <a:buNone/>
              <a:defRPr sz="1399" b="0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399" b="0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399" b="0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399" b="0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399" b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15" name="subtitle placeholder">
            <a:extLst>
              <a:ext uri="{FF2B5EF4-FFF2-40B4-BE49-F238E27FC236}">
                <a16:creationId xmlns:a16="http://schemas.microsoft.com/office/drawing/2014/main" id="{EBFE6BE2-01F4-7AE0-1B13-A054E5CAFF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485774" y="3877238"/>
            <a:ext cx="5429572" cy="477095"/>
          </a:xfrm>
          <a:prstGeom prst="rect">
            <a:avLst/>
          </a:prstGeom>
        </p:spPr>
        <p:txBody>
          <a:bodyPr wrap="square" tIns="180000">
            <a:sp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1pPr>
            <a:lvl2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2pPr>
            <a:lvl3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3pPr>
            <a:lvl4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4pPr>
            <a:lvl5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5pPr>
            <a:lvl6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6pPr>
            <a:lvl7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7pPr>
            <a:lvl8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8pPr>
            <a:lvl9pPr marL="0" indent="0" algn="l">
              <a:buFont typeface="Arial" panose="020B0604020202020204" pitchFamily="34" charset="0"/>
              <a:buNone/>
              <a:defRPr sz="1799" b="0">
                <a:solidFill>
                  <a:schemeClr val="tx2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37FF58C9-F70A-7A04-37CF-93CFDEDF08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85774" y="2892354"/>
            <a:ext cx="5429572" cy="984885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lnSpc>
                <a:spcPct val="90000"/>
              </a:lnSpc>
              <a:defRPr sz="3198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2178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72909" y="346265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50">
                <a:solidFill>
                  <a:schemeClr val="bg1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BDO ARGENTINA — WEBINAR</a:t>
            </a:r>
            <a:endParaRPr lang="en-US" sz="2000" b="1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18565" y="1665273"/>
            <a:ext cx="10241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Comunicación “A” 8398 del BCRA</a:t>
            </a:r>
            <a:endParaRPr lang="en-US" sz="4600">
              <a:latin typeface="Trebuchet MS" panose="020B0603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18565" y="2945433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Gestión de riesgos de tecnología, seguridad y </a:t>
            </a:r>
            <a:r>
              <a:rPr lang="en-US" sz="1600" err="1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terceros</a:t>
            </a:r>
            <a:r>
              <a:rPr lang="en-US" sz="1600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000" b="1" err="1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000" b="1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cambia para bancos y PSP, y cómo implementarlo en la práctica</a:t>
            </a:r>
            <a:endParaRPr lang="en-US" sz="2000" b="1">
              <a:latin typeface="Trebuchet MS" panose="020B0603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72895" y="5106525"/>
            <a:ext cx="457200" cy="457200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pic>
        <p:nvPicPr>
          <p:cNvPr id="8" name="Image 0" descr="/home/claude/bdo_deck/icons/calendar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65" y="5209395"/>
            <a:ext cx="251460" cy="2514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67255" y="5106525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9:00 a 10:30 hs</a:t>
            </a:r>
            <a:endParaRPr lang="en-US" sz="1250">
              <a:latin typeface="Trebuchet MS" panose="020B0603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2543084" y="6459001"/>
            <a:ext cx="8503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8892B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Dirigido a entidades financieras, bancos y proveedores de servicios de pago (PSP)</a:t>
            </a:r>
            <a:endParaRPr lang="en-US" sz="1200">
              <a:latin typeface="Trebuchet MS" panose="020B0603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A4D855C-9A61-E33B-6A14-19DF4A10A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687" y="23274"/>
            <a:ext cx="2141878" cy="8226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68866-6E60-9918-4037-5B5C4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20159C54-E356-63E4-6921-028B593AB10A}"/>
              </a:ext>
            </a:extLst>
          </p:cNvPr>
          <p:cNvSpPr/>
          <p:nvPr/>
        </p:nvSpPr>
        <p:spPr>
          <a:xfrm>
            <a:off x="4414027" y="286086"/>
            <a:ext cx="39822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s-AR" sz="2800" b="1">
                <a:solidFill>
                  <a:srgbClr val="E81A3B"/>
                </a:solidFill>
                <a:latin typeface="Trebuchet MS" panose="020B0603020202020204" pitchFamily="34" charset="0"/>
              </a:rPr>
              <a:t>Ejes de análisis</a:t>
            </a: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4C552255-25EF-8D9C-E329-EA04BD4614A4}"/>
              </a:ext>
            </a:extLst>
          </p:cNvPr>
          <p:cNvSpPr/>
          <p:nvPr/>
        </p:nvSpPr>
        <p:spPr>
          <a:xfrm>
            <a:off x="3652845" y="1859559"/>
            <a:ext cx="2147064" cy="927001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0A95561B-15D1-0723-0923-4D6335DFF21D}"/>
              </a:ext>
            </a:extLst>
          </p:cNvPr>
          <p:cNvSpPr/>
          <p:nvPr/>
        </p:nvSpPr>
        <p:spPr>
          <a:xfrm>
            <a:off x="4072611" y="2094459"/>
            <a:ext cx="203509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000" b="1" noProof="0">
                <a:solidFill>
                  <a:srgbClr val="21409A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Estratégicos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7DD04E7C-7623-C28F-E1CB-31CCF7187350}"/>
              </a:ext>
            </a:extLst>
          </p:cNvPr>
          <p:cNvSpPr/>
          <p:nvPr/>
        </p:nvSpPr>
        <p:spPr>
          <a:xfrm>
            <a:off x="5889693" y="1859558"/>
            <a:ext cx="2163913" cy="927002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1B084ABF-F5BA-2AD0-8A2C-DE98C21A1C80}"/>
              </a:ext>
            </a:extLst>
          </p:cNvPr>
          <p:cNvSpPr/>
          <p:nvPr/>
        </p:nvSpPr>
        <p:spPr>
          <a:xfrm>
            <a:off x="6405175" y="2094459"/>
            <a:ext cx="1304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000" b="1" noProof="0">
                <a:solidFill>
                  <a:srgbClr val="D02927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Negocios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19" name="Shape 12">
            <a:extLst>
              <a:ext uri="{FF2B5EF4-FFF2-40B4-BE49-F238E27FC236}">
                <a16:creationId xmlns:a16="http://schemas.microsoft.com/office/drawing/2014/main" id="{66739DB7-E7BC-D591-26D4-1612EAFE56B1}"/>
              </a:ext>
            </a:extLst>
          </p:cNvPr>
          <p:cNvSpPr/>
          <p:nvPr/>
        </p:nvSpPr>
        <p:spPr>
          <a:xfrm>
            <a:off x="8138902" y="1859557"/>
            <a:ext cx="2163913" cy="927003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EB4017DB-FDF7-1FCD-F0CA-0BDBC702401D}"/>
              </a:ext>
            </a:extLst>
          </p:cNvPr>
          <p:cNvSpPr/>
          <p:nvPr/>
        </p:nvSpPr>
        <p:spPr>
          <a:xfrm>
            <a:off x="8653168" y="2079364"/>
            <a:ext cx="173494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000" b="1" noProof="0">
                <a:solidFill>
                  <a:srgbClr val="21409A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Soporte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25" name="Text 0">
            <a:extLst>
              <a:ext uri="{FF2B5EF4-FFF2-40B4-BE49-F238E27FC236}">
                <a16:creationId xmlns:a16="http://schemas.microsoft.com/office/drawing/2014/main" id="{15EB5F00-7780-7CE0-0543-4722AB01A6B0}"/>
              </a:ext>
            </a:extLst>
          </p:cNvPr>
          <p:cNvSpPr/>
          <p:nvPr/>
        </p:nvSpPr>
        <p:spPr>
          <a:xfrm>
            <a:off x="9655746" y="-8752"/>
            <a:ext cx="262495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¿POR DÓNDE EMPEZAMOS?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4813C183-9559-082B-5361-5A7E58C8FF42}"/>
              </a:ext>
            </a:extLst>
          </p:cNvPr>
          <p:cNvSpPr/>
          <p:nvPr/>
        </p:nvSpPr>
        <p:spPr>
          <a:xfrm>
            <a:off x="3646664" y="2932817"/>
            <a:ext cx="6649970" cy="362309"/>
          </a:xfrm>
          <a:prstGeom prst="roundRect">
            <a:avLst>
              <a:gd name="adj" fmla="val 7229"/>
            </a:avLst>
          </a:prstGeom>
          <a:solidFill>
            <a:srgbClr val="6B7BB8"/>
          </a:solidFill>
          <a:ln/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62FAA915-FA99-B067-CC01-21F369E897A7}"/>
              </a:ext>
            </a:extLst>
          </p:cNvPr>
          <p:cNvSpPr/>
          <p:nvPr/>
        </p:nvSpPr>
        <p:spPr>
          <a:xfrm>
            <a:off x="5442595" y="2912292"/>
            <a:ext cx="3456971" cy="438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Procesos Gobierno de IT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33" name="Shape 9">
            <a:extLst>
              <a:ext uri="{FF2B5EF4-FFF2-40B4-BE49-F238E27FC236}">
                <a16:creationId xmlns:a16="http://schemas.microsoft.com/office/drawing/2014/main" id="{0B566A9E-43E5-74F9-87AC-0EED122CD3F6}"/>
              </a:ext>
            </a:extLst>
          </p:cNvPr>
          <p:cNvSpPr/>
          <p:nvPr/>
        </p:nvSpPr>
        <p:spPr>
          <a:xfrm>
            <a:off x="5107150" y="3368495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3F11C74D-3590-88A7-56ED-0A9ABBAF6FEC}"/>
              </a:ext>
            </a:extLst>
          </p:cNvPr>
          <p:cNvSpPr/>
          <p:nvPr/>
        </p:nvSpPr>
        <p:spPr>
          <a:xfrm>
            <a:off x="7171081" y="3376349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D02927"/>
          </a:solidFill>
          <a:ln/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DF3D4044-770C-E1A4-FF90-A43A0893154B}"/>
              </a:ext>
            </a:extLst>
          </p:cNvPr>
          <p:cNvSpPr/>
          <p:nvPr/>
        </p:nvSpPr>
        <p:spPr>
          <a:xfrm>
            <a:off x="7224946" y="3531486"/>
            <a:ext cx="1380226" cy="5243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chemeClr val="bg1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Seguridad</a:t>
            </a:r>
            <a:endParaRPr lang="es-AR" sz="2000" noProof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9" name="Text 5">
            <a:extLst>
              <a:ext uri="{FF2B5EF4-FFF2-40B4-BE49-F238E27FC236}">
                <a16:creationId xmlns:a16="http://schemas.microsoft.com/office/drawing/2014/main" id="{D73CCF13-27F3-4942-EEA7-FE96FF0FEBDF}"/>
              </a:ext>
            </a:extLst>
          </p:cNvPr>
          <p:cNvSpPr/>
          <p:nvPr/>
        </p:nvSpPr>
        <p:spPr>
          <a:xfrm>
            <a:off x="5597054" y="3560615"/>
            <a:ext cx="1188409" cy="5501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chemeClr val="bg1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s-AR" sz="2000" noProof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1" name="Shape 2">
            <a:extLst>
              <a:ext uri="{FF2B5EF4-FFF2-40B4-BE49-F238E27FC236}">
                <a16:creationId xmlns:a16="http://schemas.microsoft.com/office/drawing/2014/main" id="{7BCE7142-08FA-F474-7D9C-EEBD0CDED433}"/>
              </a:ext>
            </a:extLst>
          </p:cNvPr>
          <p:cNvSpPr/>
          <p:nvPr/>
        </p:nvSpPr>
        <p:spPr>
          <a:xfrm>
            <a:off x="3652845" y="4373053"/>
            <a:ext cx="2147064" cy="927001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EEEB95AE-4CD8-4505-40B1-CEE9BF03B48B}"/>
              </a:ext>
            </a:extLst>
          </p:cNvPr>
          <p:cNvSpPr/>
          <p:nvPr/>
        </p:nvSpPr>
        <p:spPr>
          <a:xfrm>
            <a:off x="5902054" y="4373053"/>
            <a:ext cx="2147064" cy="927001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45" name="Shape 2">
            <a:extLst>
              <a:ext uri="{FF2B5EF4-FFF2-40B4-BE49-F238E27FC236}">
                <a16:creationId xmlns:a16="http://schemas.microsoft.com/office/drawing/2014/main" id="{A2FD83C9-4447-50A7-AC90-2FB6B90C0197}"/>
              </a:ext>
            </a:extLst>
          </p:cNvPr>
          <p:cNvSpPr/>
          <p:nvPr/>
        </p:nvSpPr>
        <p:spPr>
          <a:xfrm>
            <a:off x="8134011" y="4333680"/>
            <a:ext cx="2147064" cy="927001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32247">
                <a:alpha val="18000"/>
              </a:srgbClr>
            </a:outerShdw>
          </a:effectLst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47" name="Text 10">
            <a:extLst>
              <a:ext uri="{FF2B5EF4-FFF2-40B4-BE49-F238E27FC236}">
                <a16:creationId xmlns:a16="http://schemas.microsoft.com/office/drawing/2014/main" id="{85330C2A-260A-DA7A-9C4F-E00ABC6C2D57}"/>
              </a:ext>
            </a:extLst>
          </p:cNvPr>
          <p:cNvSpPr/>
          <p:nvPr/>
        </p:nvSpPr>
        <p:spPr>
          <a:xfrm>
            <a:off x="8480886" y="4424500"/>
            <a:ext cx="1819110" cy="438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Riesgos de Terceros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49" name="Text 10">
            <a:extLst>
              <a:ext uri="{FF2B5EF4-FFF2-40B4-BE49-F238E27FC236}">
                <a16:creationId xmlns:a16="http://schemas.microsoft.com/office/drawing/2014/main" id="{66A37E5E-5B3F-FCB3-60BF-42C3BC5EA4FC}"/>
              </a:ext>
            </a:extLst>
          </p:cNvPr>
          <p:cNvSpPr/>
          <p:nvPr/>
        </p:nvSpPr>
        <p:spPr>
          <a:xfrm>
            <a:off x="6151416" y="4484708"/>
            <a:ext cx="1819110" cy="438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Continuidad de Negocios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51" name="Text 10">
            <a:extLst>
              <a:ext uri="{FF2B5EF4-FFF2-40B4-BE49-F238E27FC236}">
                <a16:creationId xmlns:a16="http://schemas.microsoft.com/office/drawing/2014/main" id="{8F47868E-E2E7-E9EC-A2C7-3B4D45805E1E}"/>
              </a:ext>
            </a:extLst>
          </p:cNvPr>
          <p:cNvSpPr/>
          <p:nvPr/>
        </p:nvSpPr>
        <p:spPr>
          <a:xfrm>
            <a:off x="3779862" y="4564775"/>
            <a:ext cx="1819110" cy="438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20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Riesgos de IT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53" name="Shape 2">
            <a:extLst>
              <a:ext uri="{FF2B5EF4-FFF2-40B4-BE49-F238E27FC236}">
                <a16:creationId xmlns:a16="http://schemas.microsoft.com/office/drawing/2014/main" id="{24A485AA-6432-0DCA-2B16-2F18BC3ED5AA}"/>
              </a:ext>
            </a:extLst>
          </p:cNvPr>
          <p:cNvSpPr/>
          <p:nvPr/>
        </p:nvSpPr>
        <p:spPr>
          <a:xfrm flipV="1">
            <a:off x="3619203" y="1859559"/>
            <a:ext cx="0" cy="3440497"/>
          </a:xfrm>
          <a:prstGeom prst="line">
            <a:avLst/>
          </a:prstGeom>
          <a:noFill/>
          <a:ln w="31750">
            <a:solidFill>
              <a:srgbClr val="C7D0E8"/>
            </a:solidFill>
            <a:prstDash val="solid"/>
          </a:ln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55" name="Shape 2">
            <a:extLst>
              <a:ext uri="{FF2B5EF4-FFF2-40B4-BE49-F238E27FC236}">
                <a16:creationId xmlns:a16="http://schemas.microsoft.com/office/drawing/2014/main" id="{95E6FE1F-AB83-0BB8-D7FC-7E494C9DFA19}"/>
              </a:ext>
            </a:extLst>
          </p:cNvPr>
          <p:cNvSpPr/>
          <p:nvPr/>
        </p:nvSpPr>
        <p:spPr>
          <a:xfrm flipV="1">
            <a:off x="10365968" y="1750006"/>
            <a:ext cx="3524" cy="3550046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</a:ln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57" name="Shape 2">
            <a:extLst>
              <a:ext uri="{FF2B5EF4-FFF2-40B4-BE49-F238E27FC236}">
                <a16:creationId xmlns:a16="http://schemas.microsoft.com/office/drawing/2014/main" id="{A23048C5-2663-B752-489C-7B65314E9B07}"/>
              </a:ext>
            </a:extLst>
          </p:cNvPr>
          <p:cNvSpPr/>
          <p:nvPr/>
        </p:nvSpPr>
        <p:spPr>
          <a:xfrm flipH="1">
            <a:off x="3425557" y="4244853"/>
            <a:ext cx="7174946" cy="18456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</a:ln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71" name="Shape 2">
            <a:extLst>
              <a:ext uri="{FF2B5EF4-FFF2-40B4-BE49-F238E27FC236}">
                <a16:creationId xmlns:a16="http://schemas.microsoft.com/office/drawing/2014/main" id="{5F383CED-590F-B36A-0E08-F8B8FF37E1AE}"/>
              </a:ext>
            </a:extLst>
          </p:cNvPr>
          <p:cNvSpPr/>
          <p:nvPr/>
        </p:nvSpPr>
        <p:spPr>
          <a:xfrm flipV="1">
            <a:off x="3771602" y="5426959"/>
            <a:ext cx="6337987" cy="25496"/>
          </a:xfrm>
          <a:prstGeom prst="line">
            <a:avLst/>
          </a:prstGeom>
          <a:noFill/>
          <a:ln w="31750">
            <a:solidFill>
              <a:srgbClr val="C7D0E8"/>
            </a:solidFill>
            <a:prstDash val="solid"/>
          </a:ln>
        </p:spPr>
        <p:txBody>
          <a:bodyPr/>
          <a:lstStyle/>
          <a:p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73" name="Text 8">
            <a:extLst>
              <a:ext uri="{FF2B5EF4-FFF2-40B4-BE49-F238E27FC236}">
                <a16:creationId xmlns:a16="http://schemas.microsoft.com/office/drawing/2014/main" id="{615AED98-BA45-30F8-B50D-6CB92153C96B}"/>
              </a:ext>
            </a:extLst>
          </p:cNvPr>
          <p:cNvSpPr/>
          <p:nvPr/>
        </p:nvSpPr>
        <p:spPr>
          <a:xfrm>
            <a:off x="6059964" y="5514141"/>
            <a:ext cx="184263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0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Resiliencia</a:t>
            </a:r>
            <a:endParaRPr lang="es-AR" sz="2000" noProof="0">
              <a:latin typeface="Trebuchet MS" panose="020B0603020202020204" pitchFamily="34" charset="0"/>
            </a:endParaRPr>
          </a:p>
        </p:txBody>
      </p:sp>
      <p:sp>
        <p:nvSpPr>
          <p:cNvPr id="75" name="Flecha: pentágono 74">
            <a:extLst>
              <a:ext uri="{FF2B5EF4-FFF2-40B4-BE49-F238E27FC236}">
                <a16:creationId xmlns:a16="http://schemas.microsoft.com/office/drawing/2014/main" id="{203DD5D3-2FE9-CCCE-D8CA-94EC6698C07D}"/>
              </a:ext>
            </a:extLst>
          </p:cNvPr>
          <p:cNvSpPr/>
          <p:nvPr/>
        </p:nvSpPr>
        <p:spPr>
          <a:xfrm>
            <a:off x="1318921" y="2498834"/>
            <a:ext cx="1990349" cy="3246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77" name="Flecha: pentágono 76">
            <a:extLst>
              <a:ext uri="{FF2B5EF4-FFF2-40B4-BE49-F238E27FC236}">
                <a16:creationId xmlns:a16="http://schemas.microsoft.com/office/drawing/2014/main" id="{4F4E90B1-EABF-D08E-BA1D-1765C8AA3D08}"/>
              </a:ext>
            </a:extLst>
          </p:cNvPr>
          <p:cNvSpPr/>
          <p:nvPr/>
        </p:nvSpPr>
        <p:spPr>
          <a:xfrm>
            <a:off x="1318921" y="2978884"/>
            <a:ext cx="1990349" cy="3246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79" name="Flecha: pentágono 78">
            <a:extLst>
              <a:ext uri="{FF2B5EF4-FFF2-40B4-BE49-F238E27FC236}">
                <a16:creationId xmlns:a16="http://schemas.microsoft.com/office/drawing/2014/main" id="{AF11B524-B5B2-228B-67AE-538B2CED50AE}"/>
              </a:ext>
            </a:extLst>
          </p:cNvPr>
          <p:cNvSpPr/>
          <p:nvPr/>
        </p:nvSpPr>
        <p:spPr>
          <a:xfrm>
            <a:off x="1316383" y="3479372"/>
            <a:ext cx="1990349" cy="3246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81" name="Flecha: pentágono 80">
            <a:extLst>
              <a:ext uri="{FF2B5EF4-FFF2-40B4-BE49-F238E27FC236}">
                <a16:creationId xmlns:a16="http://schemas.microsoft.com/office/drawing/2014/main" id="{A6A2970D-71DB-DE58-2DBD-FE67919DB0B8}"/>
              </a:ext>
            </a:extLst>
          </p:cNvPr>
          <p:cNvSpPr/>
          <p:nvPr/>
        </p:nvSpPr>
        <p:spPr>
          <a:xfrm>
            <a:off x="1313670" y="3984076"/>
            <a:ext cx="1990349" cy="3246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83" name="Flecha: pentágono 82">
            <a:extLst>
              <a:ext uri="{FF2B5EF4-FFF2-40B4-BE49-F238E27FC236}">
                <a16:creationId xmlns:a16="http://schemas.microsoft.com/office/drawing/2014/main" id="{D1FB8F1E-D4B0-0058-7391-59613175C1CD}"/>
              </a:ext>
            </a:extLst>
          </p:cNvPr>
          <p:cNvSpPr/>
          <p:nvPr/>
        </p:nvSpPr>
        <p:spPr>
          <a:xfrm>
            <a:off x="1302353" y="4473090"/>
            <a:ext cx="1990349" cy="3246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85" name="Text 10">
            <a:extLst>
              <a:ext uri="{FF2B5EF4-FFF2-40B4-BE49-F238E27FC236}">
                <a16:creationId xmlns:a16="http://schemas.microsoft.com/office/drawing/2014/main" id="{E5D103F8-848A-818A-780C-6DE73F58A914}"/>
              </a:ext>
            </a:extLst>
          </p:cNvPr>
          <p:cNvSpPr/>
          <p:nvPr/>
        </p:nvSpPr>
        <p:spPr>
          <a:xfrm>
            <a:off x="1590210" y="2497404"/>
            <a:ext cx="1408365" cy="3329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16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Estructura</a:t>
            </a:r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87" name="Text 10">
            <a:extLst>
              <a:ext uri="{FF2B5EF4-FFF2-40B4-BE49-F238E27FC236}">
                <a16:creationId xmlns:a16="http://schemas.microsoft.com/office/drawing/2014/main" id="{2FC1A31E-C1EE-AC13-FA34-3B680549CEFD}"/>
              </a:ext>
            </a:extLst>
          </p:cNvPr>
          <p:cNvSpPr/>
          <p:nvPr/>
        </p:nvSpPr>
        <p:spPr>
          <a:xfrm>
            <a:off x="1584756" y="2978352"/>
            <a:ext cx="1408365" cy="3329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16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Gobierno</a:t>
            </a:r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89" name="Text 10">
            <a:extLst>
              <a:ext uri="{FF2B5EF4-FFF2-40B4-BE49-F238E27FC236}">
                <a16:creationId xmlns:a16="http://schemas.microsoft.com/office/drawing/2014/main" id="{17BDACB5-FBD7-F0A2-F4AD-180D0B02F59B}"/>
              </a:ext>
            </a:extLst>
          </p:cNvPr>
          <p:cNvSpPr/>
          <p:nvPr/>
        </p:nvSpPr>
        <p:spPr>
          <a:xfrm>
            <a:off x="1336354" y="3458378"/>
            <a:ext cx="1997838" cy="3329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16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Gestión - Procesos</a:t>
            </a:r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91" name="Text 10">
            <a:extLst>
              <a:ext uri="{FF2B5EF4-FFF2-40B4-BE49-F238E27FC236}">
                <a16:creationId xmlns:a16="http://schemas.microsoft.com/office/drawing/2014/main" id="{C58FD227-189A-C5F0-BDE3-5DADF00AD8A0}"/>
              </a:ext>
            </a:extLst>
          </p:cNvPr>
          <p:cNvSpPr/>
          <p:nvPr/>
        </p:nvSpPr>
        <p:spPr>
          <a:xfrm>
            <a:off x="1584755" y="3972340"/>
            <a:ext cx="1408365" cy="3329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16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Servicios</a:t>
            </a:r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93" name="Text 10">
            <a:extLst>
              <a:ext uri="{FF2B5EF4-FFF2-40B4-BE49-F238E27FC236}">
                <a16:creationId xmlns:a16="http://schemas.microsoft.com/office/drawing/2014/main" id="{BB5B60AF-9700-0388-5993-743886D2D7A5}"/>
              </a:ext>
            </a:extLst>
          </p:cNvPr>
          <p:cNvSpPr/>
          <p:nvPr/>
        </p:nvSpPr>
        <p:spPr>
          <a:xfrm>
            <a:off x="1604660" y="4468594"/>
            <a:ext cx="1408365" cy="3329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s-AR" sz="1600" b="1" noProof="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Información</a:t>
            </a:r>
            <a:endParaRPr lang="es-AR" sz="1600" noProof="0">
              <a:latin typeface="Trebuchet MS" panose="020B0603020202020204" pitchFamily="34" charset="0"/>
            </a:endParaRPr>
          </a:p>
        </p:txBody>
      </p:sp>
      <p:sp>
        <p:nvSpPr>
          <p:cNvPr id="95" name="Shape 2">
            <a:extLst>
              <a:ext uri="{FF2B5EF4-FFF2-40B4-BE49-F238E27FC236}">
                <a16:creationId xmlns:a16="http://schemas.microsoft.com/office/drawing/2014/main" id="{04C75B42-E759-26D2-99D4-CF6BC7D07E7C}"/>
              </a:ext>
            </a:extLst>
          </p:cNvPr>
          <p:cNvSpPr/>
          <p:nvPr/>
        </p:nvSpPr>
        <p:spPr>
          <a:xfrm>
            <a:off x="10553742" y="2874527"/>
            <a:ext cx="384048" cy="38404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97" name="Text 3">
            <a:extLst>
              <a:ext uri="{FF2B5EF4-FFF2-40B4-BE49-F238E27FC236}">
                <a16:creationId xmlns:a16="http://schemas.microsoft.com/office/drawing/2014/main" id="{1F8DD52D-1FB3-B5F8-0570-A8BC38B38787}"/>
              </a:ext>
            </a:extLst>
          </p:cNvPr>
          <p:cNvSpPr/>
          <p:nvPr/>
        </p:nvSpPr>
        <p:spPr>
          <a:xfrm>
            <a:off x="10482352" y="2843478"/>
            <a:ext cx="5268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1era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99" name="Shape 6">
            <a:extLst>
              <a:ext uri="{FF2B5EF4-FFF2-40B4-BE49-F238E27FC236}">
                <a16:creationId xmlns:a16="http://schemas.microsoft.com/office/drawing/2014/main" id="{11AECD10-77C7-D88B-0627-CA86A9584B2C}"/>
              </a:ext>
            </a:extLst>
          </p:cNvPr>
          <p:cNvSpPr/>
          <p:nvPr/>
        </p:nvSpPr>
        <p:spPr>
          <a:xfrm>
            <a:off x="10553742" y="4509126"/>
            <a:ext cx="384048" cy="38404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101" name="Text 7">
            <a:extLst>
              <a:ext uri="{FF2B5EF4-FFF2-40B4-BE49-F238E27FC236}">
                <a16:creationId xmlns:a16="http://schemas.microsoft.com/office/drawing/2014/main" id="{4D4A5AB1-D465-E5E7-2811-006AEA14FE98}"/>
              </a:ext>
            </a:extLst>
          </p:cNvPr>
          <p:cNvSpPr/>
          <p:nvPr/>
        </p:nvSpPr>
        <p:spPr>
          <a:xfrm>
            <a:off x="10487666" y="4509126"/>
            <a:ext cx="5303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2da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103" name="Text 8">
            <a:extLst>
              <a:ext uri="{FF2B5EF4-FFF2-40B4-BE49-F238E27FC236}">
                <a16:creationId xmlns:a16="http://schemas.microsoft.com/office/drawing/2014/main" id="{6A728554-342B-AFFF-68D0-25B28D458376}"/>
              </a:ext>
            </a:extLst>
          </p:cNvPr>
          <p:cNvSpPr/>
          <p:nvPr/>
        </p:nvSpPr>
        <p:spPr>
          <a:xfrm>
            <a:off x="10968223" y="4539380"/>
            <a:ext cx="100136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Línea</a:t>
            </a:r>
            <a:endParaRPr lang="en-US" sz="1250">
              <a:latin typeface="Trebuchet MS" panose="020B0603020202020204" pitchFamily="34" charset="0"/>
            </a:endParaRPr>
          </a:p>
        </p:txBody>
      </p:sp>
      <p:sp>
        <p:nvSpPr>
          <p:cNvPr id="105" name="Text 8">
            <a:extLst>
              <a:ext uri="{FF2B5EF4-FFF2-40B4-BE49-F238E27FC236}">
                <a16:creationId xmlns:a16="http://schemas.microsoft.com/office/drawing/2014/main" id="{8106CF6A-A991-2D4A-7484-B5A461734A9F}"/>
              </a:ext>
            </a:extLst>
          </p:cNvPr>
          <p:cNvSpPr/>
          <p:nvPr/>
        </p:nvSpPr>
        <p:spPr>
          <a:xfrm>
            <a:off x="10937790" y="2897808"/>
            <a:ext cx="100136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Línea</a:t>
            </a:r>
            <a:endParaRPr lang="en-US" sz="125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529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FDB1F-51DD-D2FA-6DF4-D8009E835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3DA2E55-7F7B-DCB3-CF1E-C4780B8BCC5F}"/>
              </a:ext>
            </a:extLst>
          </p:cNvPr>
          <p:cNvSpPr/>
          <p:nvPr/>
        </p:nvSpPr>
        <p:spPr>
          <a:xfrm>
            <a:off x="9854453" y="0"/>
            <a:ext cx="233754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ESTRUCTURA DEL MODELO</a:t>
            </a:r>
            <a:endParaRPr lang="en-US" sz="1000">
              <a:latin typeface="Trebuchet MS" panose="020B0603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5B044115-9A81-AAD2-2794-02CA1EB64EB4}"/>
              </a:ext>
            </a:extLst>
          </p:cNvPr>
          <p:cNvSpPr/>
          <p:nvPr/>
        </p:nvSpPr>
        <p:spPr>
          <a:xfrm>
            <a:off x="1850315" y="597230"/>
            <a:ext cx="99741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Un modelo de tres capas, no tres proyectos separados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D1B29BE-64FB-5BD9-A300-9A678F7498BA}"/>
              </a:ext>
            </a:extLst>
          </p:cNvPr>
          <p:cNvSpPr/>
          <p:nvPr/>
        </p:nvSpPr>
        <p:spPr>
          <a:xfrm>
            <a:off x="1227268" y="1560844"/>
            <a:ext cx="4663440" cy="4663440"/>
          </a:xfrm>
          <a:prstGeom prst="ellipse">
            <a:avLst/>
          </a:prstGeom>
          <a:solidFill>
            <a:srgbClr val="CBD5F0"/>
          </a:solidFill>
          <a:ln/>
        </p:spPr>
        <p:txBody>
          <a:bodyPr/>
          <a:lstStyle/>
          <a:p>
            <a:endParaRPr lang="es-AR" sz="1100">
              <a:latin typeface="Trebuchet MS" panose="020B0603020202020204" pitchFamily="34" charset="0"/>
            </a:endParaRPr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1B7AA41F-7535-AFC2-A2AB-01E728227148}"/>
              </a:ext>
            </a:extLst>
          </p:cNvPr>
          <p:cNvSpPr/>
          <p:nvPr/>
        </p:nvSpPr>
        <p:spPr>
          <a:xfrm>
            <a:off x="1931356" y="2264932"/>
            <a:ext cx="3255264" cy="3255264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100">
              <a:latin typeface="Trebuchet MS" panose="020B0603020202020204" pitchFamily="34" charset="0"/>
            </a:endParaRPr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121EB99E-9876-072E-72ED-F0AA93FB3AD7}"/>
              </a:ext>
            </a:extLst>
          </p:cNvPr>
          <p:cNvSpPr/>
          <p:nvPr/>
        </p:nvSpPr>
        <p:spPr>
          <a:xfrm>
            <a:off x="2644588" y="2978164"/>
            <a:ext cx="1828800" cy="1828800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 sz="1100">
              <a:latin typeface="Trebuchet MS" panose="020B0603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93B0934-109E-C268-3DFE-EAD892A50CCD}"/>
              </a:ext>
            </a:extLst>
          </p:cNvPr>
          <p:cNvSpPr/>
          <p:nvPr/>
        </p:nvSpPr>
        <p:spPr>
          <a:xfrm>
            <a:off x="2644588" y="335028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NÚCLEO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616F6683-AB3E-B47B-8335-47D020A8BF82}"/>
              </a:ext>
            </a:extLst>
          </p:cNvPr>
          <p:cNvSpPr/>
          <p:nvPr/>
        </p:nvSpPr>
        <p:spPr>
          <a:xfrm>
            <a:off x="2644588" y="3755404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Entidad, modelo de</a:t>
            </a:r>
            <a:endParaRPr lang="en-US" sz="1100">
              <a:latin typeface="Trebuchet MS" panose="020B060302020202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negocio, 3 líneas</a:t>
            </a:r>
            <a:endParaRPr lang="en-US" sz="1100">
              <a:latin typeface="Trebuchet MS" panose="020B060302020202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de defensa, COBIT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C60B748A-5718-A2E9-97F1-9315AE5DBC32}"/>
              </a:ext>
            </a:extLst>
          </p:cNvPr>
          <p:cNvSpPr/>
          <p:nvPr/>
        </p:nvSpPr>
        <p:spPr>
          <a:xfrm>
            <a:off x="2736028" y="2360316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GOBIERNO DE TI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43A6561D-EDA0-C94F-2E7C-E9FC02C14A85}"/>
              </a:ext>
            </a:extLst>
          </p:cNvPr>
          <p:cNvSpPr/>
          <p:nvPr/>
        </p:nvSpPr>
        <p:spPr>
          <a:xfrm>
            <a:off x="2223964" y="2570987"/>
            <a:ext cx="26791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Arquitectura · Estrategia</a:t>
            </a:r>
            <a:endParaRPr lang="en-US" sz="1100">
              <a:latin typeface="Trebuchet MS" panose="020B060302020202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Datos · Terceros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C337F152-2884-4BC2-6AF6-304F717CC7D5}"/>
              </a:ext>
            </a:extLst>
          </p:cNvPr>
          <p:cNvSpPr/>
          <p:nvPr/>
        </p:nvSpPr>
        <p:spPr>
          <a:xfrm>
            <a:off x="1272988" y="190831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RESILIENCIA (CAPA TRANSVERSAL)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E13D6613-A73C-85B3-A1D1-7E7A19591C61}"/>
              </a:ext>
            </a:extLst>
          </p:cNvPr>
          <p:cNvSpPr/>
          <p:nvPr/>
        </p:nvSpPr>
        <p:spPr>
          <a:xfrm>
            <a:off x="1318708" y="5511581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2B3A66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Riesgos tecnológicos · Continuidad · Riesgos de terceros</a:t>
            </a:r>
            <a:endParaRPr lang="en-US" sz="1100">
              <a:latin typeface="Trebuchet MS" panose="020B0603020202020204" pitchFamily="34" charset="0"/>
            </a:endParaRPr>
          </a:p>
        </p:txBody>
      </p:sp>
      <p:sp>
        <p:nvSpPr>
          <p:cNvPr id="38" name="Shape 11">
            <a:extLst>
              <a:ext uri="{FF2B5EF4-FFF2-40B4-BE49-F238E27FC236}">
                <a16:creationId xmlns:a16="http://schemas.microsoft.com/office/drawing/2014/main" id="{25FE8DA0-5AAB-E56F-36CA-DFD4C02CE837}"/>
              </a:ext>
            </a:extLst>
          </p:cNvPr>
          <p:cNvSpPr/>
          <p:nvPr/>
        </p:nvSpPr>
        <p:spPr>
          <a:xfrm>
            <a:off x="7132320" y="1725346"/>
            <a:ext cx="425196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32247">
                <a:alpha val="13000"/>
              </a:srgbClr>
            </a:outerShdw>
          </a:effectLst>
        </p:spPr>
        <p:txBody>
          <a:bodyPr/>
          <a:lstStyle/>
          <a:p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42" name="Text 12">
            <a:extLst>
              <a:ext uri="{FF2B5EF4-FFF2-40B4-BE49-F238E27FC236}">
                <a16:creationId xmlns:a16="http://schemas.microsoft.com/office/drawing/2014/main" id="{2E63D311-23EE-D74D-F146-A9C6C131D309}"/>
              </a:ext>
            </a:extLst>
          </p:cNvPr>
          <p:cNvSpPr/>
          <p:nvPr/>
        </p:nvSpPr>
        <p:spPr>
          <a:xfrm>
            <a:off x="7360920" y="1844218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00" b="1" noProof="0">
                <a:solidFill>
                  <a:srgbClr val="21409A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IT y Seguridad</a:t>
            </a:r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0494A5D3-B8A5-C821-5C3D-FF601C5F60DF}"/>
              </a:ext>
            </a:extLst>
          </p:cNvPr>
          <p:cNvSpPr/>
          <p:nvPr/>
        </p:nvSpPr>
        <p:spPr>
          <a:xfrm>
            <a:off x="7360920" y="2182546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300" noProof="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Los dos grandes bloques operativos dentro del gobierno de TI.</a:t>
            </a:r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50" name="Shape 14">
            <a:extLst>
              <a:ext uri="{FF2B5EF4-FFF2-40B4-BE49-F238E27FC236}">
                <a16:creationId xmlns:a16="http://schemas.microsoft.com/office/drawing/2014/main" id="{55B92ECC-CA24-DE59-71B1-ECEB8D571DF6}"/>
              </a:ext>
            </a:extLst>
          </p:cNvPr>
          <p:cNvSpPr/>
          <p:nvPr/>
        </p:nvSpPr>
        <p:spPr>
          <a:xfrm>
            <a:off x="7132320" y="3215818"/>
            <a:ext cx="425196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32247">
                <a:alpha val="13000"/>
              </a:srgbClr>
            </a:outerShdw>
          </a:effectLst>
        </p:spPr>
        <p:txBody>
          <a:bodyPr/>
          <a:lstStyle/>
          <a:p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54" name="Text 15">
            <a:extLst>
              <a:ext uri="{FF2B5EF4-FFF2-40B4-BE49-F238E27FC236}">
                <a16:creationId xmlns:a16="http://schemas.microsoft.com/office/drawing/2014/main" id="{B070833A-59ED-0271-7A24-E9BD1AEEF6A7}"/>
              </a:ext>
            </a:extLst>
          </p:cNvPr>
          <p:cNvSpPr/>
          <p:nvPr/>
        </p:nvSpPr>
        <p:spPr>
          <a:xfrm>
            <a:off x="7360920" y="333469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00" b="1" noProof="0">
                <a:solidFill>
                  <a:srgbClr val="21409A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Ejes de implementación</a:t>
            </a:r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58" name="Text 16">
            <a:extLst>
              <a:ext uri="{FF2B5EF4-FFF2-40B4-BE49-F238E27FC236}">
                <a16:creationId xmlns:a16="http://schemas.microsoft.com/office/drawing/2014/main" id="{FEFEB488-AFF2-6C7E-5291-92A9295E5CB4}"/>
              </a:ext>
            </a:extLst>
          </p:cNvPr>
          <p:cNvSpPr/>
          <p:nvPr/>
        </p:nvSpPr>
        <p:spPr>
          <a:xfrm>
            <a:off x="7360920" y="3673018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300" noProof="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1ª y 2ª línea de defensa (vertical) cruzadas con COBIT (horizontal); la matriz RACI es el elemento concreto de implementación.</a:t>
            </a:r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60" name="Shape 17">
            <a:extLst>
              <a:ext uri="{FF2B5EF4-FFF2-40B4-BE49-F238E27FC236}">
                <a16:creationId xmlns:a16="http://schemas.microsoft.com/office/drawing/2014/main" id="{9A028E44-1153-136F-199C-C482B0E6BB5F}"/>
              </a:ext>
            </a:extLst>
          </p:cNvPr>
          <p:cNvSpPr/>
          <p:nvPr/>
        </p:nvSpPr>
        <p:spPr>
          <a:xfrm>
            <a:off x="7132320" y="4706290"/>
            <a:ext cx="425196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32247">
                <a:alpha val="13000"/>
              </a:srgbClr>
            </a:outerShdw>
          </a:effectLst>
        </p:spPr>
        <p:txBody>
          <a:bodyPr/>
          <a:lstStyle/>
          <a:p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62" name="Text 18">
            <a:extLst>
              <a:ext uri="{FF2B5EF4-FFF2-40B4-BE49-F238E27FC236}">
                <a16:creationId xmlns:a16="http://schemas.microsoft.com/office/drawing/2014/main" id="{68E5C1B1-B682-5738-545E-C74F2EEE22B6}"/>
              </a:ext>
            </a:extLst>
          </p:cNvPr>
          <p:cNvSpPr/>
          <p:nvPr/>
        </p:nvSpPr>
        <p:spPr>
          <a:xfrm>
            <a:off x="7360920" y="4825162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00" b="1" noProof="0">
                <a:solidFill>
                  <a:srgbClr val="21409A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Información / Monitoreo</a:t>
            </a:r>
            <a:endParaRPr lang="es-AR" sz="1300" noProof="0">
              <a:latin typeface="Trebuchet MS" panose="020B0603020202020204" pitchFamily="34" charset="0"/>
            </a:endParaRPr>
          </a:p>
        </p:txBody>
      </p:sp>
      <p:sp>
        <p:nvSpPr>
          <p:cNvPr id="64" name="Text 19">
            <a:extLst>
              <a:ext uri="{FF2B5EF4-FFF2-40B4-BE49-F238E27FC236}">
                <a16:creationId xmlns:a16="http://schemas.microsoft.com/office/drawing/2014/main" id="{8CC35468-BF49-617B-BCBA-31C38B9ED9FC}"/>
              </a:ext>
            </a:extLst>
          </p:cNvPr>
          <p:cNvSpPr/>
          <p:nvPr/>
        </p:nvSpPr>
        <p:spPr>
          <a:xfrm>
            <a:off x="7360920" y="5163490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300" noProof="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Componente hoy faltante en la mayoría de las entidades, asociado a niveles de madurez 4 y 5.</a:t>
            </a:r>
            <a:endParaRPr lang="es-AR" sz="1300" noProof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95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69BC8-AF30-986A-971E-5BEFA01FF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E88FAC1-137A-F541-3277-F5357B7407C0}"/>
              </a:ext>
            </a:extLst>
          </p:cNvPr>
          <p:cNvSpPr/>
          <p:nvPr/>
        </p:nvSpPr>
        <p:spPr>
          <a:xfrm>
            <a:off x="9567134" y="32004"/>
            <a:ext cx="2624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¿POR DÓNDE EMPEZAMOS?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417C17A9-1DDF-B9FF-2E6B-A416DFD352B7}"/>
              </a:ext>
            </a:extLst>
          </p:cNvPr>
          <p:cNvSpPr/>
          <p:nvPr/>
        </p:nvSpPr>
        <p:spPr>
          <a:xfrm>
            <a:off x="4039496" y="338328"/>
            <a:ext cx="4113007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Un enfoque en espiral </a:t>
            </a:r>
          </a:p>
        </p:txBody>
      </p:sp>
      <p:pic>
        <p:nvPicPr>
          <p:cNvPr id="10" name="Image 0" descr="/home/claude/bdo_deck/spiral_raw.png">
            <a:extLst>
              <a:ext uri="{FF2B5EF4-FFF2-40B4-BE49-F238E27FC236}">
                <a16:creationId xmlns:a16="http://schemas.microsoft.com/office/drawing/2014/main" id="{3ABD7180-B025-1A4A-3A1D-CCE108E6B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417320"/>
            <a:ext cx="4892040" cy="4892040"/>
          </a:xfrm>
          <a:prstGeom prst="rect">
            <a:avLst/>
          </a:prstGeom>
        </p:spPr>
      </p:pic>
      <p:sp>
        <p:nvSpPr>
          <p:cNvPr id="13" name="Shape 2">
            <a:extLst>
              <a:ext uri="{FF2B5EF4-FFF2-40B4-BE49-F238E27FC236}">
                <a16:creationId xmlns:a16="http://schemas.microsoft.com/office/drawing/2014/main" id="{18EDFF1E-1F26-9C00-8D1A-D258B0AB51C8}"/>
              </a:ext>
            </a:extLst>
          </p:cNvPr>
          <p:cNvSpPr/>
          <p:nvPr/>
        </p:nvSpPr>
        <p:spPr>
          <a:xfrm>
            <a:off x="5486400" y="1463040"/>
            <a:ext cx="384048" cy="38404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372ED94C-C205-3217-CCA5-214F156FF070}"/>
              </a:ext>
            </a:extLst>
          </p:cNvPr>
          <p:cNvSpPr/>
          <p:nvPr/>
        </p:nvSpPr>
        <p:spPr>
          <a:xfrm>
            <a:off x="5486400" y="14630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3431BFD1-36E0-624E-1B38-0AC3FC351F00}"/>
              </a:ext>
            </a:extLst>
          </p:cNvPr>
          <p:cNvSpPr/>
          <p:nvPr/>
        </p:nvSpPr>
        <p:spPr>
          <a:xfrm>
            <a:off x="6016752" y="14173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Punto de partida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2E3406AC-B062-3FA6-FF20-55F8049E4DFE}"/>
              </a:ext>
            </a:extLst>
          </p:cNvPr>
          <p:cNvSpPr/>
          <p:nvPr/>
        </p:nvSpPr>
        <p:spPr>
          <a:xfrm>
            <a:off x="6016752" y="1719072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Arquitectura y estrategia existentes: qué tiene implementado hoy la entidad.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88A37710-960A-7E46-AD32-8C378C9D7304}"/>
              </a:ext>
            </a:extLst>
          </p:cNvPr>
          <p:cNvSpPr/>
          <p:nvPr/>
        </p:nvSpPr>
        <p:spPr>
          <a:xfrm>
            <a:off x="5486400" y="2404872"/>
            <a:ext cx="384048" cy="38404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A4AF7663-5F29-40EA-B972-B3311D61CE29}"/>
              </a:ext>
            </a:extLst>
          </p:cNvPr>
          <p:cNvSpPr/>
          <p:nvPr/>
        </p:nvSpPr>
        <p:spPr>
          <a:xfrm>
            <a:off x="5486400" y="24048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258324C3-5DFA-1BB7-7E56-207261155731}"/>
              </a:ext>
            </a:extLst>
          </p:cNvPr>
          <p:cNvSpPr/>
          <p:nvPr/>
        </p:nvSpPr>
        <p:spPr>
          <a:xfrm>
            <a:off x="6016752" y="2359152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Primer ciclo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7013568F-5D35-C9D3-E45F-6B9B4CE326B7}"/>
              </a:ext>
            </a:extLst>
          </p:cNvPr>
          <p:cNvSpPr/>
          <p:nvPr/>
        </p:nvSpPr>
        <p:spPr>
          <a:xfrm>
            <a:off x="6016752" y="2660904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 prioriza por criticidad: los procesos y servicios más críticos para el negocio.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6" name="Shape 10">
            <a:extLst>
              <a:ext uri="{FF2B5EF4-FFF2-40B4-BE49-F238E27FC236}">
                <a16:creationId xmlns:a16="http://schemas.microsoft.com/office/drawing/2014/main" id="{0C6D7733-D3BC-F048-3AA5-10166F2EC77D}"/>
              </a:ext>
            </a:extLst>
          </p:cNvPr>
          <p:cNvSpPr/>
          <p:nvPr/>
        </p:nvSpPr>
        <p:spPr>
          <a:xfrm>
            <a:off x="5486400" y="3346704"/>
            <a:ext cx="384048" cy="38404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6AECE14C-4841-2336-4423-299B21257C4E}"/>
              </a:ext>
            </a:extLst>
          </p:cNvPr>
          <p:cNvSpPr/>
          <p:nvPr/>
        </p:nvSpPr>
        <p:spPr>
          <a:xfrm>
            <a:off x="5486400" y="334670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BCA7B76C-268C-A639-46B3-FC1D9D1363B3}"/>
              </a:ext>
            </a:extLst>
          </p:cNvPr>
          <p:cNvSpPr/>
          <p:nvPr/>
        </p:nvSpPr>
        <p:spPr>
          <a:xfrm>
            <a:off x="6016752" y="3300984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Rediseño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FCD8435D-473A-3CA4-7566-BF7AB94CBF2D}"/>
              </a:ext>
            </a:extLst>
          </p:cNvPr>
          <p:cNvSpPr/>
          <p:nvPr/>
        </p:nvSpPr>
        <p:spPr>
          <a:xfrm>
            <a:off x="6016752" y="3602736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 rediseñan los procesos identificados como prioritarios en ese ciclo.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7" name="Shape 14">
            <a:extLst>
              <a:ext uri="{FF2B5EF4-FFF2-40B4-BE49-F238E27FC236}">
                <a16:creationId xmlns:a16="http://schemas.microsoft.com/office/drawing/2014/main" id="{E100BB03-18C6-1112-FDAF-86DB34D16DE0}"/>
              </a:ext>
            </a:extLst>
          </p:cNvPr>
          <p:cNvSpPr/>
          <p:nvPr/>
        </p:nvSpPr>
        <p:spPr>
          <a:xfrm>
            <a:off x="5486400" y="4288536"/>
            <a:ext cx="384048" cy="384048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8C3F90C0-BBE0-2DC2-DD49-C9E24B0392A3}"/>
              </a:ext>
            </a:extLst>
          </p:cNvPr>
          <p:cNvSpPr/>
          <p:nvPr/>
        </p:nvSpPr>
        <p:spPr>
          <a:xfrm>
            <a:off x="5486400" y="428853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2" name="Text 16">
            <a:extLst>
              <a:ext uri="{FF2B5EF4-FFF2-40B4-BE49-F238E27FC236}">
                <a16:creationId xmlns:a16="http://schemas.microsoft.com/office/drawing/2014/main" id="{B175470D-8360-1B15-5C74-AE61BBA6FC95}"/>
              </a:ext>
            </a:extLst>
          </p:cNvPr>
          <p:cNvSpPr/>
          <p:nvPr/>
        </p:nvSpPr>
        <p:spPr>
          <a:xfrm>
            <a:off x="6016752" y="424281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Mejora de herramientas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5" name="Text 17">
            <a:extLst>
              <a:ext uri="{FF2B5EF4-FFF2-40B4-BE49-F238E27FC236}">
                <a16:creationId xmlns:a16="http://schemas.microsoft.com/office/drawing/2014/main" id="{AE666DF6-63CD-964C-11E1-8FBBB6BFC8EA}"/>
              </a:ext>
            </a:extLst>
          </p:cNvPr>
          <p:cNvSpPr/>
          <p:nvPr/>
        </p:nvSpPr>
        <p:spPr>
          <a:xfrm>
            <a:off x="6016752" y="4544568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 implementan o mejoran las herramientas que sostienen el proceso rediseñado.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7" name="Shape 18">
            <a:extLst>
              <a:ext uri="{FF2B5EF4-FFF2-40B4-BE49-F238E27FC236}">
                <a16:creationId xmlns:a16="http://schemas.microsoft.com/office/drawing/2014/main" id="{6AF6DB25-534A-4BDF-A576-190C90AD9EBE}"/>
              </a:ext>
            </a:extLst>
          </p:cNvPr>
          <p:cNvSpPr/>
          <p:nvPr/>
        </p:nvSpPr>
        <p:spPr>
          <a:xfrm>
            <a:off x="5486400" y="5230368"/>
            <a:ext cx="384048" cy="384048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61" name="Text 19">
            <a:extLst>
              <a:ext uri="{FF2B5EF4-FFF2-40B4-BE49-F238E27FC236}">
                <a16:creationId xmlns:a16="http://schemas.microsoft.com/office/drawing/2014/main" id="{DD1F7889-B483-F74C-1E3D-486A7069DC19}"/>
              </a:ext>
            </a:extLst>
          </p:cNvPr>
          <p:cNvSpPr/>
          <p:nvPr/>
        </p:nvSpPr>
        <p:spPr>
          <a:xfrm>
            <a:off x="5486400" y="5230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5" name="Text 20">
            <a:extLst>
              <a:ext uri="{FF2B5EF4-FFF2-40B4-BE49-F238E27FC236}">
                <a16:creationId xmlns:a16="http://schemas.microsoft.com/office/drawing/2014/main" id="{3D323FAF-7997-D753-F62D-CBF3C0943201}"/>
              </a:ext>
            </a:extLst>
          </p:cNvPr>
          <p:cNvSpPr/>
          <p:nvPr/>
        </p:nvSpPr>
        <p:spPr>
          <a:xfrm>
            <a:off x="6016752" y="5184648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Siguiente ciclo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7" name="Text 21">
            <a:extLst>
              <a:ext uri="{FF2B5EF4-FFF2-40B4-BE49-F238E27FC236}">
                <a16:creationId xmlns:a16="http://schemas.microsoft.com/office/drawing/2014/main" id="{530C7FA7-DAC5-3E0A-4340-3917696023EE}"/>
              </a:ext>
            </a:extLst>
          </p:cNvPr>
          <p:cNvSpPr/>
          <p:nvPr/>
        </p:nvSpPr>
        <p:spPr>
          <a:xfrm>
            <a:off x="6016752" y="5486400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La espiral se repite, ampliando el alcance hacia procesos de menor criticidad.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9" name="Text 22">
            <a:extLst>
              <a:ext uri="{FF2B5EF4-FFF2-40B4-BE49-F238E27FC236}">
                <a16:creationId xmlns:a16="http://schemas.microsoft.com/office/drawing/2014/main" id="{13F1CD06-F6F1-A143-1A58-0567ABEA2DC9}"/>
              </a:ext>
            </a:extLst>
          </p:cNvPr>
          <p:cNvSpPr/>
          <p:nvPr/>
        </p:nvSpPr>
        <p:spPr>
          <a:xfrm>
            <a:off x="2423160" y="6189771"/>
            <a:ext cx="67656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Mensaje clave: es práctico, no teórico — no alcanza con escribir manuales.</a:t>
            </a:r>
            <a:endParaRPr lang="en-US" sz="14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15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016DC-3D9F-23C7-E6C0-63EC8653A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8A0DCB4-CE36-E141-0DA4-27E521A7D0EE}"/>
              </a:ext>
            </a:extLst>
          </p:cNvPr>
          <p:cNvSpPr/>
          <p:nvPr/>
        </p:nvSpPr>
        <p:spPr>
          <a:xfrm>
            <a:off x="9565341" y="82296"/>
            <a:ext cx="27240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EJES DE IMPLEMENTACIÓN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D5F47F59-DA53-7D8C-8816-428ECBC571AA}"/>
              </a:ext>
            </a:extLst>
          </p:cNvPr>
          <p:cNvSpPr/>
          <p:nvPr/>
        </p:nvSpPr>
        <p:spPr>
          <a:xfrm>
            <a:off x="1609523" y="643845"/>
            <a:ext cx="1046001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1ª y 2ª línea × COBIT: la matriz RACI como elemento concreto</a:t>
            </a: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EE08AE78-4700-E37A-595D-236EF364ABCA}"/>
              </a:ext>
            </a:extLst>
          </p:cNvPr>
          <p:cNvSpPr/>
          <p:nvPr/>
        </p:nvSpPr>
        <p:spPr>
          <a:xfrm>
            <a:off x="2797885" y="1634266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2580EB4D-9C85-C178-302A-BB1011174B7B}"/>
              </a:ext>
            </a:extLst>
          </p:cNvPr>
          <p:cNvSpPr/>
          <p:nvPr/>
        </p:nvSpPr>
        <p:spPr>
          <a:xfrm>
            <a:off x="2797885" y="1679986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Estrategia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8C9F9781-E637-FCA6-D27B-7A6962862872}"/>
              </a:ext>
            </a:extLst>
          </p:cNvPr>
          <p:cNvSpPr/>
          <p:nvPr/>
        </p:nvSpPr>
        <p:spPr>
          <a:xfrm>
            <a:off x="4370653" y="1679986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Arquitectura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F1A965F-D2DD-1E4D-0FAF-BC51ED8A7C53}"/>
              </a:ext>
            </a:extLst>
          </p:cNvPr>
          <p:cNvSpPr/>
          <p:nvPr/>
        </p:nvSpPr>
        <p:spPr>
          <a:xfrm>
            <a:off x="5943421" y="1679986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32AA3EF4-97C5-948A-8AB4-1036D6535E76}"/>
              </a:ext>
            </a:extLst>
          </p:cNvPr>
          <p:cNvSpPr/>
          <p:nvPr/>
        </p:nvSpPr>
        <p:spPr>
          <a:xfrm>
            <a:off x="7516189" y="1679986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Terceros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B24BAA21-7B2C-7380-789C-ECC4F146A9A6}"/>
              </a:ext>
            </a:extLst>
          </p:cNvPr>
          <p:cNvSpPr/>
          <p:nvPr/>
        </p:nvSpPr>
        <p:spPr>
          <a:xfrm>
            <a:off x="9088957" y="1679986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Continuidad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EF0E26AB-FF94-26A0-FB2A-B8259F2D0F30}"/>
              </a:ext>
            </a:extLst>
          </p:cNvPr>
          <p:cNvSpPr/>
          <p:nvPr/>
        </p:nvSpPr>
        <p:spPr>
          <a:xfrm>
            <a:off x="511885" y="2137186"/>
            <a:ext cx="2194560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10000"/>
              </a:lnSpc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1ª línea</a:t>
            </a:r>
            <a:endParaRPr lang="en-US" sz="1400">
              <a:latin typeface="Trebuchet MS" panose="020B0603020202020204" pitchFamily="34" charset="0"/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(Negocio / IT)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2F3D84C2-67DB-49FA-4355-A96C384F8349}"/>
              </a:ext>
            </a:extLst>
          </p:cNvPr>
          <p:cNvSpPr/>
          <p:nvPr/>
        </p:nvSpPr>
        <p:spPr>
          <a:xfrm>
            <a:off x="2797885" y="213718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DC72B677-E811-1028-84BC-F633FB6DF9B1}"/>
              </a:ext>
            </a:extLst>
          </p:cNvPr>
          <p:cNvSpPr/>
          <p:nvPr/>
        </p:nvSpPr>
        <p:spPr>
          <a:xfrm>
            <a:off x="2797885" y="213718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7" name="Shape 11">
            <a:extLst>
              <a:ext uri="{FF2B5EF4-FFF2-40B4-BE49-F238E27FC236}">
                <a16:creationId xmlns:a16="http://schemas.microsoft.com/office/drawing/2014/main" id="{78C30B56-FF62-FE72-9EAB-67A6C4D1A4F8}"/>
              </a:ext>
            </a:extLst>
          </p:cNvPr>
          <p:cNvSpPr/>
          <p:nvPr/>
        </p:nvSpPr>
        <p:spPr>
          <a:xfrm>
            <a:off x="4370653" y="213718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F2338063-CB70-28C4-D8EC-4EDA5ABB95A9}"/>
              </a:ext>
            </a:extLst>
          </p:cNvPr>
          <p:cNvSpPr/>
          <p:nvPr/>
        </p:nvSpPr>
        <p:spPr>
          <a:xfrm>
            <a:off x="4370653" y="213718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3" name="Shape 13">
            <a:extLst>
              <a:ext uri="{FF2B5EF4-FFF2-40B4-BE49-F238E27FC236}">
                <a16:creationId xmlns:a16="http://schemas.microsoft.com/office/drawing/2014/main" id="{11A195E8-AE4C-2882-283F-8B28F21D147A}"/>
              </a:ext>
            </a:extLst>
          </p:cNvPr>
          <p:cNvSpPr/>
          <p:nvPr/>
        </p:nvSpPr>
        <p:spPr>
          <a:xfrm>
            <a:off x="5943421" y="213718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46" name="Text 14">
            <a:extLst>
              <a:ext uri="{FF2B5EF4-FFF2-40B4-BE49-F238E27FC236}">
                <a16:creationId xmlns:a16="http://schemas.microsoft.com/office/drawing/2014/main" id="{A5FA0557-46C4-B2CC-24E4-34DEEAE80A24}"/>
              </a:ext>
            </a:extLst>
          </p:cNvPr>
          <p:cNvSpPr/>
          <p:nvPr/>
        </p:nvSpPr>
        <p:spPr>
          <a:xfrm>
            <a:off x="5943421" y="213718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0" name="Shape 15">
            <a:extLst>
              <a:ext uri="{FF2B5EF4-FFF2-40B4-BE49-F238E27FC236}">
                <a16:creationId xmlns:a16="http://schemas.microsoft.com/office/drawing/2014/main" id="{E557A9C7-127E-2B35-904A-22C15E328E0D}"/>
              </a:ext>
            </a:extLst>
          </p:cNvPr>
          <p:cNvSpPr/>
          <p:nvPr/>
        </p:nvSpPr>
        <p:spPr>
          <a:xfrm>
            <a:off x="7516189" y="213718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53" name="Text 16">
            <a:extLst>
              <a:ext uri="{FF2B5EF4-FFF2-40B4-BE49-F238E27FC236}">
                <a16:creationId xmlns:a16="http://schemas.microsoft.com/office/drawing/2014/main" id="{A48ABACE-6CB0-E07A-6EB1-54D5F87C579F}"/>
              </a:ext>
            </a:extLst>
          </p:cNvPr>
          <p:cNvSpPr/>
          <p:nvPr/>
        </p:nvSpPr>
        <p:spPr>
          <a:xfrm>
            <a:off x="7516189" y="213718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6" name="Shape 17">
            <a:extLst>
              <a:ext uri="{FF2B5EF4-FFF2-40B4-BE49-F238E27FC236}">
                <a16:creationId xmlns:a16="http://schemas.microsoft.com/office/drawing/2014/main" id="{2C8040A2-CF01-9A78-E562-0315785C3808}"/>
              </a:ext>
            </a:extLst>
          </p:cNvPr>
          <p:cNvSpPr/>
          <p:nvPr/>
        </p:nvSpPr>
        <p:spPr>
          <a:xfrm>
            <a:off x="9088957" y="213718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59" name="Text 18">
            <a:extLst>
              <a:ext uri="{FF2B5EF4-FFF2-40B4-BE49-F238E27FC236}">
                <a16:creationId xmlns:a16="http://schemas.microsoft.com/office/drawing/2014/main" id="{8F5CA882-AD0E-A172-5A3F-4FEE54D26EB1}"/>
              </a:ext>
            </a:extLst>
          </p:cNvPr>
          <p:cNvSpPr/>
          <p:nvPr/>
        </p:nvSpPr>
        <p:spPr>
          <a:xfrm>
            <a:off x="9088957" y="213718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2" name="Text 19">
            <a:extLst>
              <a:ext uri="{FF2B5EF4-FFF2-40B4-BE49-F238E27FC236}">
                <a16:creationId xmlns:a16="http://schemas.microsoft.com/office/drawing/2014/main" id="{5EBFB955-A35A-D253-C702-E8DAE202B3C7}"/>
              </a:ext>
            </a:extLst>
          </p:cNvPr>
          <p:cNvSpPr/>
          <p:nvPr/>
        </p:nvSpPr>
        <p:spPr>
          <a:xfrm>
            <a:off x="511885" y="3005866"/>
            <a:ext cx="2194560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10000"/>
              </a:lnSpc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2ª línea</a:t>
            </a:r>
            <a:endParaRPr lang="en-US" sz="1400">
              <a:latin typeface="Trebuchet MS" panose="020B0603020202020204" pitchFamily="34" charset="0"/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(Riesgo / Seguridad)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4" name="Shape 20">
            <a:extLst>
              <a:ext uri="{FF2B5EF4-FFF2-40B4-BE49-F238E27FC236}">
                <a16:creationId xmlns:a16="http://schemas.microsoft.com/office/drawing/2014/main" id="{970F33B5-D1CA-C034-1E16-67449B762B9A}"/>
              </a:ext>
            </a:extLst>
          </p:cNvPr>
          <p:cNvSpPr/>
          <p:nvPr/>
        </p:nvSpPr>
        <p:spPr>
          <a:xfrm>
            <a:off x="2797885" y="300586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68" name="Text 21">
            <a:extLst>
              <a:ext uri="{FF2B5EF4-FFF2-40B4-BE49-F238E27FC236}">
                <a16:creationId xmlns:a16="http://schemas.microsoft.com/office/drawing/2014/main" id="{7A579FC3-5057-7BB6-A3A8-C6028360C752}"/>
              </a:ext>
            </a:extLst>
          </p:cNvPr>
          <p:cNvSpPr/>
          <p:nvPr/>
        </p:nvSpPr>
        <p:spPr>
          <a:xfrm>
            <a:off x="2797885" y="300586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71" name="Shape 22">
            <a:extLst>
              <a:ext uri="{FF2B5EF4-FFF2-40B4-BE49-F238E27FC236}">
                <a16:creationId xmlns:a16="http://schemas.microsoft.com/office/drawing/2014/main" id="{2DB836CC-1B64-47E3-1D1E-A6AE672F95C3}"/>
              </a:ext>
            </a:extLst>
          </p:cNvPr>
          <p:cNvSpPr/>
          <p:nvPr/>
        </p:nvSpPr>
        <p:spPr>
          <a:xfrm>
            <a:off x="4370653" y="300586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6B7BB8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73" name="Text 23">
            <a:extLst>
              <a:ext uri="{FF2B5EF4-FFF2-40B4-BE49-F238E27FC236}">
                <a16:creationId xmlns:a16="http://schemas.microsoft.com/office/drawing/2014/main" id="{98412B66-BF4F-5189-09B7-82031D4C4EFE}"/>
              </a:ext>
            </a:extLst>
          </p:cNvPr>
          <p:cNvSpPr/>
          <p:nvPr/>
        </p:nvSpPr>
        <p:spPr>
          <a:xfrm>
            <a:off x="4370653" y="300586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75" name="Shape 24">
            <a:extLst>
              <a:ext uri="{FF2B5EF4-FFF2-40B4-BE49-F238E27FC236}">
                <a16:creationId xmlns:a16="http://schemas.microsoft.com/office/drawing/2014/main" id="{9B99C9F1-8828-1CA8-3E27-5889AACE33E4}"/>
              </a:ext>
            </a:extLst>
          </p:cNvPr>
          <p:cNvSpPr/>
          <p:nvPr/>
        </p:nvSpPr>
        <p:spPr>
          <a:xfrm>
            <a:off x="5943421" y="300586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6B7BB8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77" name="Text 25">
            <a:extLst>
              <a:ext uri="{FF2B5EF4-FFF2-40B4-BE49-F238E27FC236}">
                <a16:creationId xmlns:a16="http://schemas.microsoft.com/office/drawing/2014/main" id="{5A52F81F-FE87-64CF-035A-7262699355D8}"/>
              </a:ext>
            </a:extLst>
          </p:cNvPr>
          <p:cNvSpPr/>
          <p:nvPr/>
        </p:nvSpPr>
        <p:spPr>
          <a:xfrm>
            <a:off x="5943421" y="300586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79" name="Shape 26">
            <a:extLst>
              <a:ext uri="{FF2B5EF4-FFF2-40B4-BE49-F238E27FC236}">
                <a16:creationId xmlns:a16="http://schemas.microsoft.com/office/drawing/2014/main" id="{208F3EE2-3F88-9CFF-39A5-DE67195FD4A7}"/>
              </a:ext>
            </a:extLst>
          </p:cNvPr>
          <p:cNvSpPr/>
          <p:nvPr/>
        </p:nvSpPr>
        <p:spPr>
          <a:xfrm>
            <a:off x="7516189" y="300586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81" name="Text 27">
            <a:extLst>
              <a:ext uri="{FF2B5EF4-FFF2-40B4-BE49-F238E27FC236}">
                <a16:creationId xmlns:a16="http://schemas.microsoft.com/office/drawing/2014/main" id="{E9604A97-7B45-065E-166B-E5CE3562E278}"/>
              </a:ext>
            </a:extLst>
          </p:cNvPr>
          <p:cNvSpPr/>
          <p:nvPr/>
        </p:nvSpPr>
        <p:spPr>
          <a:xfrm>
            <a:off x="7516189" y="300586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83" name="Shape 28">
            <a:extLst>
              <a:ext uri="{FF2B5EF4-FFF2-40B4-BE49-F238E27FC236}">
                <a16:creationId xmlns:a16="http://schemas.microsoft.com/office/drawing/2014/main" id="{88BB4462-DAD6-F64E-9A90-6FC4BB198EC4}"/>
              </a:ext>
            </a:extLst>
          </p:cNvPr>
          <p:cNvSpPr/>
          <p:nvPr/>
        </p:nvSpPr>
        <p:spPr>
          <a:xfrm>
            <a:off x="9088957" y="3005866"/>
            <a:ext cx="1463040" cy="758952"/>
          </a:xfrm>
          <a:prstGeom prst="roundRect">
            <a:avLst>
              <a:gd name="adj" fmla="val 7229"/>
            </a:avLst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85" name="Text 29">
            <a:extLst>
              <a:ext uri="{FF2B5EF4-FFF2-40B4-BE49-F238E27FC236}">
                <a16:creationId xmlns:a16="http://schemas.microsoft.com/office/drawing/2014/main" id="{27056A44-DB1D-9878-F35C-850D7A252C58}"/>
              </a:ext>
            </a:extLst>
          </p:cNvPr>
          <p:cNvSpPr/>
          <p:nvPr/>
        </p:nvSpPr>
        <p:spPr>
          <a:xfrm>
            <a:off x="9088957" y="3005866"/>
            <a:ext cx="146304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87" name="Shape 30">
            <a:extLst>
              <a:ext uri="{FF2B5EF4-FFF2-40B4-BE49-F238E27FC236}">
                <a16:creationId xmlns:a16="http://schemas.microsoft.com/office/drawing/2014/main" id="{28AAC8E4-B1B8-528D-C54E-C9FD89CC5295}"/>
              </a:ext>
            </a:extLst>
          </p:cNvPr>
          <p:cNvSpPr/>
          <p:nvPr/>
        </p:nvSpPr>
        <p:spPr>
          <a:xfrm>
            <a:off x="2797885" y="4240306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89" name="Text 31">
            <a:extLst>
              <a:ext uri="{FF2B5EF4-FFF2-40B4-BE49-F238E27FC236}">
                <a16:creationId xmlns:a16="http://schemas.microsoft.com/office/drawing/2014/main" id="{BA09D44A-C5D1-CC95-7D7B-B975C82C6EAF}"/>
              </a:ext>
            </a:extLst>
          </p:cNvPr>
          <p:cNvSpPr/>
          <p:nvPr/>
        </p:nvSpPr>
        <p:spPr>
          <a:xfrm>
            <a:off x="3145357" y="4212874"/>
            <a:ext cx="1691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Responsable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91" name="Shape 32">
            <a:extLst>
              <a:ext uri="{FF2B5EF4-FFF2-40B4-BE49-F238E27FC236}">
                <a16:creationId xmlns:a16="http://schemas.microsoft.com/office/drawing/2014/main" id="{6328618C-F7C4-5A90-EFEF-F654D362383D}"/>
              </a:ext>
            </a:extLst>
          </p:cNvPr>
          <p:cNvSpPr/>
          <p:nvPr/>
        </p:nvSpPr>
        <p:spPr>
          <a:xfrm>
            <a:off x="4946725" y="4240306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93" name="Text 33">
            <a:extLst>
              <a:ext uri="{FF2B5EF4-FFF2-40B4-BE49-F238E27FC236}">
                <a16:creationId xmlns:a16="http://schemas.microsoft.com/office/drawing/2014/main" id="{D694E37B-7079-99B8-33F3-67DDF196E528}"/>
              </a:ext>
            </a:extLst>
          </p:cNvPr>
          <p:cNvSpPr/>
          <p:nvPr/>
        </p:nvSpPr>
        <p:spPr>
          <a:xfrm>
            <a:off x="5294197" y="4212874"/>
            <a:ext cx="1691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Aprueba / Accountable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95" name="Shape 34">
            <a:extLst>
              <a:ext uri="{FF2B5EF4-FFF2-40B4-BE49-F238E27FC236}">
                <a16:creationId xmlns:a16="http://schemas.microsoft.com/office/drawing/2014/main" id="{EC907865-1797-8603-0ECA-CBEE297FE98C}"/>
              </a:ext>
            </a:extLst>
          </p:cNvPr>
          <p:cNvSpPr/>
          <p:nvPr/>
        </p:nvSpPr>
        <p:spPr>
          <a:xfrm>
            <a:off x="7095565" y="4240306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6B7BB8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97" name="Text 35">
            <a:extLst>
              <a:ext uri="{FF2B5EF4-FFF2-40B4-BE49-F238E27FC236}">
                <a16:creationId xmlns:a16="http://schemas.microsoft.com/office/drawing/2014/main" id="{56189F71-1B9F-056C-7A08-63A183C52FA2}"/>
              </a:ext>
            </a:extLst>
          </p:cNvPr>
          <p:cNvSpPr/>
          <p:nvPr/>
        </p:nvSpPr>
        <p:spPr>
          <a:xfrm>
            <a:off x="7443037" y="4212874"/>
            <a:ext cx="1691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Consultado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99" name="Shape 36">
            <a:extLst>
              <a:ext uri="{FF2B5EF4-FFF2-40B4-BE49-F238E27FC236}">
                <a16:creationId xmlns:a16="http://schemas.microsoft.com/office/drawing/2014/main" id="{240016ED-3BD7-2050-27F4-A8151D56D112}"/>
              </a:ext>
            </a:extLst>
          </p:cNvPr>
          <p:cNvSpPr/>
          <p:nvPr/>
        </p:nvSpPr>
        <p:spPr>
          <a:xfrm>
            <a:off x="9244405" y="4240306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AEB7D8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101" name="Text 37">
            <a:extLst>
              <a:ext uri="{FF2B5EF4-FFF2-40B4-BE49-F238E27FC236}">
                <a16:creationId xmlns:a16="http://schemas.microsoft.com/office/drawing/2014/main" id="{3DC64E4B-A9D8-2923-3CC6-42E67EF1A3E8}"/>
              </a:ext>
            </a:extLst>
          </p:cNvPr>
          <p:cNvSpPr/>
          <p:nvPr/>
        </p:nvSpPr>
        <p:spPr>
          <a:xfrm>
            <a:off x="9591877" y="4212874"/>
            <a:ext cx="1691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Informado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03" name="Shape 38">
            <a:extLst>
              <a:ext uri="{FF2B5EF4-FFF2-40B4-BE49-F238E27FC236}">
                <a16:creationId xmlns:a16="http://schemas.microsoft.com/office/drawing/2014/main" id="{6C9E1C64-231F-FAA5-5AB3-F34A949AD75F}"/>
              </a:ext>
            </a:extLst>
          </p:cNvPr>
          <p:cNvSpPr/>
          <p:nvPr/>
        </p:nvSpPr>
        <p:spPr>
          <a:xfrm>
            <a:off x="2797885" y="4788946"/>
            <a:ext cx="7635240" cy="1554480"/>
          </a:xfrm>
          <a:prstGeom prst="roundRect">
            <a:avLst>
              <a:gd name="adj" fmla="val 4118"/>
            </a:avLst>
          </a:prstGeom>
          <a:solidFill>
            <a:srgbClr val="1B3468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105" name="Shape 39">
            <a:extLst>
              <a:ext uri="{FF2B5EF4-FFF2-40B4-BE49-F238E27FC236}">
                <a16:creationId xmlns:a16="http://schemas.microsoft.com/office/drawing/2014/main" id="{A26B74B1-C424-6923-390A-80B2D29C05B1}"/>
              </a:ext>
            </a:extLst>
          </p:cNvPr>
          <p:cNvSpPr/>
          <p:nvPr/>
        </p:nvSpPr>
        <p:spPr>
          <a:xfrm>
            <a:off x="3026485" y="4999258"/>
            <a:ext cx="566928" cy="566928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107" name="Image 0" descr="/home/claude/bdo_deck/icons/grafico.png">
            <a:extLst>
              <a:ext uri="{FF2B5EF4-FFF2-40B4-BE49-F238E27FC236}">
                <a16:creationId xmlns:a16="http://schemas.microsoft.com/office/drawing/2014/main" id="{4E430150-FD95-114D-8BF4-F28770CC3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044" y="5126817"/>
            <a:ext cx="311810" cy="311810"/>
          </a:xfrm>
          <a:prstGeom prst="rect">
            <a:avLst/>
          </a:prstGeom>
        </p:spPr>
      </p:pic>
      <p:sp>
        <p:nvSpPr>
          <p:cNvPr id="109" name="Text 40">
            <a:extLst>
              <a:ext uri="{FF2B5EF4-FFF2-40B4-BE49-F238E27FC236}">
                <a16:creationId xmlns:a16="http://schemas.microsoft.com/office/drawing/2014/main" id="{C3A06C65-6D4A-7968-572D-6928922C7702}"/>
              </a:ext>
            </a:extLst>
          </p:cNvPr>
          <p:cNvSpPr/>
          <p:nvPr/>
        </p:nvSpPr>
        <p:spPr>
          <a:xfrm>
            <a:off x="3758005" y="4971826"/>
            <a:ext cx="6446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Información y monitoreo: el eslabón que suele faltar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11" name="Text 41">
            <a:extLst>
              <a:ext uri="{FF2B5EF4-FFF2-40B4-BE49-F238E27FC236}">
                <a16:creationId xmlns:a16="http://schemas.microsoft.com/office/drawing/2014/main" id="{AC1CBC50-6F74-6FFC-44B8-D747A802511A}"/>
              </a:ext>
            </a:extLst>
          </p:cNvPr>
          <p:cNvSpPr/>
          <p:nvPr/>
        </p:nvSpPr>
        <p:spPr>
          <a:xfrm>
            <a:off x="3758005" y="5337586"/>
            <a:ext cx="6446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Sin tablero de indicadores ni monitoreo continuo del cumplimiento de la matriz, el modelo se queda en el papel. Es el componente asociado a los niveles de madurez 4 y 5.</a:t>
            </a:r>
            <a:endParaRPr lang="en-US" sz="14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114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5120640" y="1554480"/>
            <a:ext cx="1051560" cy="1051560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pic>
        <p:nvPicPr>
          <p:cNvPr id="4" name="Image 0" descr="/home/claude/bdo_deck/icons/pregunt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530" y="1817370"/>
            <a:ext cx="525780" cy="5257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8346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132247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Espacio de consultas</a:t>
            </a:r>
            <a:endParaRPr lang="en-US" sz="3800">
              <a:latin typeface="Trebuchet MS" panose="020B0603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737360" y="361188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10 minutos abiertos para preguntas sobre la norma, la gestión de terceros o el modelo de implementación</a:t>
            </a:r>
            <a:endParaRPr lang="en-US" sz="1400">
              <a:latin typeface="Trebuchet MS" panose="020B0603020202020204" pitchFamily="34" charset="0"/>
            </a:endParaRPr>
          </a:p>
        </p:txBody>
      </p:sp>
      <p:grpSp>
        <p:nvGrpSpPr>
          <p:cNvPr id="15" name="cornerstone + logo">
            <a:extLst>
              <a:ext uri="{FF2B5EF4-FFF2-40B4-BE49-F238E27FC236}">
                <a16:creationId xmlns:a16="http://schemas.microsoft.com/office/drawing/2014/main" id="{18B189A6-48B8-8561-2C30-67714180190F}"/>
              </a:ext>
            </a:extLst>
          </p:cNvPr>
          <p:cNvGrpSpPr/>
          <p:nvPr/>
        </p:nvGrpSpPr>
        <p:grpSpPr>
          <a:xfrm>
            <a:off x="0" y="-1"/>
            <a:ext cx="2931926" cy="2052548"/>
            <a:chOff x="0" y="-1"/>
            <a:chExt cx="2930400" cy="2052548"/>
          </a:xfrm>
          <a:solidFill>
            <a:schemeClr val="bg1"/>
          </a:solidFill>
        </p:grpSpPr>
        <p:sp>
          <p:nvSpPr>
            <p:cNvPr id="16" name="cornerstone">
              <a:extLst>
                <a:ext uri="{FF2B5EF4-FFF2-40B4-BE49-F238E27FC236}">
                  <a16:creationId xmlns:a16="http://schemas.microsoft.com/office/drawing/2014/main" id="{AEB9C625-69E7-7CCC-C829-AC4488489A8C}"/>
                </a:ext>
              </a:extLst>
            </p:cNvPr>
            <p:cNvSpPr/>
            <p:nvPr userDrawn="1"/>
          </p:nvSpPr>
          <p:spPr>
            <a:xfrm>
              <a:off x="0" y="-1"/>
              <a:ext cx="2930400" cy="2052548"/>
            </a:xfrm>
            <a:custGeom>
              <a:avLst/>
              <a:gdLst>
                <a:gd name="connsiteX0" fmla="*/ 0 w 2928169"/>
                <a:gd name="connsiteY0" fmla="*/ 0 h 2050985"/>
                <a:gd name="connsiteX1" fmla="*/ 0 w 2928169"/>
                <a:gd name="connsiteY1" fmla="*/ 2050986 h 2050985"/>
                <a:gd name="connsiteX2" fmla="*/ 2928169 w 2928169"/>
                <a:gd name="connsiteY2" fmla="*/ 0 h 2050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28169" h="2050985">
                  <a:moveTo>
                    <a:pt x="0" y="0"/>
                  </a:moveTo>
                  <a:lnTo>
                    <a:pt x="0" y="2050986"/>
                  </a:lnTo>
                  <a:lnTo>
                    <a:pt x="2928169" y="0"/>
                  </a:lnTo>
                  <a:close/>
                </a:path>
              </a:pathLst>
            </a:custGeom>
            <a:solidFill>
              <a:srgbClr val="E81A3B"/>
            </a:solidFill>
            <a:ln w="12644" cap="flat">
              <a:noFill/>
              <a:prstDash val="solid"/>
              <a:miter/>
            </a:ln>
          </p:spPr>
          <p:txBody>
            <a:bodyPr wrap="none" lIns="0" tIns="0" rIns="0" bIns="0" rtlCol="0" anchor="t" anchorCtr="0"/>
            <a:lstStyle/>
            <a:p>
              <a:endParaRPr lang="nl-NL" sz="800">
                <a:noFill/>
                <a:latin typeface="Trebuchet MS" panose="020B0603020202020204" pitchFamily="34" charset="0"/>
              </a:endParaRPr>
            </a:p>
          </p:txBody>
        </p:sp>
        <p:grpSp>
          <p:nvGrpSpPr>
            <p:cNvPr id="17" name="BDO logo">
              <a:extLst>
                <a:ext uri="{FF2B5EF4-FFF2-40B4-BE49-F238E27FC236}">
                  <a16:creationId xmlns:a16="http://schemas.microsoft.com/office/drawing/2014/main" id="{77264835-3B40-9D8A-4F13-A50D2BA070F4}"/>
                </a:ext>
              </a:extLst>
            </p:cNvPr>
            <p:cNvGrpSpPr/>
            <p:nvPr userDrawn="1"/>
          </p:nvGrpSpPr>
          <p:grpSpPr>
            <a:xfrm>
              <a:off x="359005" y="356471"/>
              <a:ext cx="970457" cy="372959"/>
              <a:chOff x="359004" y="356467"/>
              <a:chExt cx="970457" cy="372959"/>
            </a:xfrm>
            <a:grpFill/>
          </p:grpSpPr>
          <p:sp>
            <p:nvSpPr>
              <p:cNvPr id="18" name="Vrije vorm: vorm 8">
                <a:extLst>
                  <a:ext uri="{FF2B5EF4-FFF2-40B4-BE49-F238E27FC236}">
                    <a16:creationId xmlns:a16="http://schemas.microsoft.com/office/drawing/2014/main" id="{24B28D52-7F8E-188B-41CF-D49F29F2DF86}"/>
                  </a:ext>
                </a:extLst>
              </p:cNvPr>
              <p:cNvSpPr/>
              <p:nvPr/>
            </p:nvSpPr>
            <p:spPr>
              <a:xfrm>
                <a:off x="475713" y="360272"/>
                <a:ext cx="242296" cy="279085"/>
              </a:xfrm>
              <a:custGeom>
                <a:avLst/>
                <a:gdLst>
                  <a:gd name="connsiteX0" fmla="*/ 68451 w 242112"/>
                  <a:gd name="connsiteY0" fmla="*/ 150845 h 278873"/>
                  <a:gd name="connsiteX1" fmla="*/ 102676 w 242112"/>
                  <a:gd name="connsiteY1" fmla="*/ 150845 h 278873"/>
                  <a:gd name="connsiteX2" fmla="*/ 186338 w 242112"/>
                  <a:gd name="connsiteY2" fmla="*/ 195211 h 278873"/>
                  <a:gd name="connsiteX3" fmla="*/ 128028 w 242112"/>
                  <a:gd name="connsiteY3" fmla="*/ 235775 h 278873"/>
                  <a:gd name="connsiteX4" fmla="*/ 73521 w 242112"/>
                  <a:gd name="connsiteY4" fmla="*/ 235775 h 278873"/>
                  <a:gd name="connsiteX5" fmla="*/ 11408 w 242112"/>
                  <a:gd name="connsiteY5" fmla="*/ 278873 h 278873"/>
                  <a:gd name="connsiteX6" fmla="*/ 11408 w 242112"/>
                  <a:gd name="connsiteY6" fmla="*/ 278873 h 278873"/>
                  <a:gd name="connsiteX7" fmla="*/ 126761 w 242112"/>
                  <a:gd name="connsiteY7" fmla="*/ 278873 h 278873"/>
                  <a:gd name="connsiteX8" fmla="*/ 242113 w 242112"/>
                  <a:gd name="connsiteY8" fmla="*/ 196479 h 278873"/>
                  <a:gd name="connsiteX9" fmla="*/ 163521 w 242112"/>
                  <a:gd name="connsiteY9" fmla="*/ 126761 h 278873"/>
                  <a:gd name="connsiteX10" fmla="*/ 219296 w 242112"/>
                  <a:gd name="connsiteY10" fmla="*/ 65915 h 278873"/>
                  <a:gd name="connsiteX11" fmla="*/ 143239 w 242112"/>
                  <a:gd name="connsiteY11" fmla="*/ 0 h 278873"/>
                  <a:gd name="connsiteX12" fmla="*/ 25352 w 242112"/>
                  <a:gd name="connsiteY12" fmla="*/ 0 h 278873"/>
                  <a:gd name="connsiteX13" fmla="*/ 0 w 242112"/>
                  <a:gd name="connsiteY13" fmla="*/ 0 h 278873"/>
                  <a:gd name="connsiteX14" fmla="*/ 10141 w 242112"/>
                  <a:gd name="connsiteY14" fmla="*/ 22817 h 278873"/>
                  <a:gd name="connsiteX15" fmla="*/ 10141 w 242112"/>
                  <a:gd name="connsiteY15" fmla="*/ 259859 h 278873"/>
                  <a:gd name="connsiteX16" fmla="*/ 67183 w 242112"/>
                  <a:gd name="connsiteY16" fmla="*/ 220563 h 278873"/>
                  <a:gd name="connsiteX17" fmla="*/ 67183 w 242112"/>
                  <a:gd name="connsiteY17" fmla="*/ 150845 h 278873"/>
                  <a:gd name="connsiteX18" fmla="*/ 68451 w 242112"/>
                  <a:gd name="connsiteY18" fmla="*/ 43099 h 278873"/>
                  <a:gd name="connsiteX19" fmla="*/ 128028 w 242112"/>
                  <a:gd name="connsiteY19" fmla="*/ 43099 h 278873"/>
                  <a:gd name="connsiteX20" fmla="*/ 164789 w 242112"/>
                  <a:gd name="connsiteY20" fmla="*/ 74789 h 278873"/>
                  <a:gd name="connsiteX21" fmla="*/ 114085 w 242112"/>
                  <a:gd name="connsiteY21" fmla="*/ 114085 h 278873"/>
                  <a:gd name="connsiteX22" fmla="*/ 69718 w 242112"/>
                  <a:gd name="connsiteY22" fmla="*/ 114085 h 278873"/>
                  <a:gd name="connsiteX23" fmla="*/ 69718 w 242112"/>
                  <a:gd name="connsiteY23" fmla="*/ 43099 h 278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2112" h="278873">
                    <a:moveTo>
                      <a:pt x="68451" y="150845"/>
                    </a:moveTo>
                    <a:lnTo>
                      <a:pt x="102676" y="150845"/>
                    </a:lnTo>
                    <a:cubicBezTo>
                      <a:pt x="158451" y="150845"/>
                      <a:pt x="186338" y="163521"/>
                      <a:pt x="186338" y="195211"/>
                    </a:cubicBezTo>
                    <a:cubicBezTo>
                      <a:pt x="186338" y="224366"/>
                      <a:pt x="163521" y="235775"/>
                      <a:pt x="128028" y="235775"/>
                    </a:cubicBezTo>
                    <a:cubicBezTo>
                      <a:pt x="119155" y="235775"/>
                      <a:pt x="86197" y="235775"/>
                      <a:pt x="73521" y="235775"/>
                    </a:cubicBezTo>
                    <a:lnTo>
                      <a:pt x="11408" y="278873"/>
                    </a:lnTo>
                    <a:lnTo>
                      <a:pt x="11408" y="278873"/>
                    </a:lnTo>
                    <a:lnTo>
                      <a:pt x="126761" y="278873"/>
                    </a:lnTo>
                    <a:cubicBezTo>
                      <a:pt x="196479" y="278873"/>
                      <a:pt x="242113" y="253521"/>
                      <a:pt x="242113" y="196479"/>
                    </a:cubicBezTo>
                    <a:cubicBezTo>
                      <a:pt x="242113" y="145775"/>
                      <a:pt x="200282" y="126761"/>
                      <a:pt x="163521" y="126761"/>
                    </a:cubicBezTo>
                    <a:cubicBezTo>
                      <a:pt x="188873" y="126761"/>
                      <a:pt x="219296" y="103944"/>
                      <a:pt x="219296" y="65915"/>
                    </a:cubicBezTo>
                    <a:cubicBezTo>
                      <a:pt x="219296" y="27887"/>
                      <a:pt x="183803" y="0"/>
                      <a:pt x="143239" y="0"/>
                    </a:cubicBezTo>
                    <a:lnTo>
                      <a:pt x="25352" y="0"/>
                    </a:lnTo>
                    <a:lnTo>
                      <a:pt x="0" y="0"/>
                    </a:lnTo>
                    <a:lnTo>
                      <a:pt x="10141" y="22817"/>
                    </a:lnTo>
                    <a:lnTo>
                      <a:pt x="10141" y="259859"/>
                    </a:lnTo>
                    <a:lnTo>
                      <a:pt x="67183" y="220563"/>
                    </a:lnTo>
                    <a:lnTo>
                      <a:pt x="67183" y="150845"/>
                    </a:lnTo>
                    <a:close/>
                    <a:moveTo>
                      <a:pt x="68451" y="43099"/>
                    </a:moveTo>
                    <a:lnTo>
                      <a:pt x="128028" y="43099"/>
                    </a:lnTo>
                    <a:cubicBezTo>
                      <a:pt x="144507" y="43099"/>
                      <a:pt x="164789" y="46901"/>
                      <a:pt x="164789" y="74789"/>
                    </a:cubicBezTo>
                    <a:cubicBezTo>
                      <a:pt x="164789" y="102676"/>
                      <a:pt x="135634" y="114085"/>
                      <a:pt x="114085" y="114085"/>
                    </a:cubicBezTo>
                    <a:lnTo>
                      <a:pt x="69718" y="114085"/>
                    </a:lnTo>
                    <a:lnTo>
                      <a:pt x="69718" y="43099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800"/>
              </a:p>
            </p:txBody>
          </p:sp>
          <p:sp>
            <p:nvSpPr>
              <p:cNvPr id="19" name="Vrije vorm: vorm 9">
                <a:extLst>
                  <a:ext uri="{FF2B5EF4-FFF2-40B4-BE49-F238E27FC236}">
                    <a16:creationId xmlns:a16="http://schemas.microsoft.com/office/drawing/2014/main" id="{CB199C44-48A0-218D-299C-1C97C4071C6C}"/>
                  </a:ext>
                </a:extLst>
              </p:cNvPr>
              <p:cNvSpPr/>
              <p:nvPr/>
            </p:nvSpPr>
            <p:spPr>
              <a:xfrm>
                <a:off x="744650" y="357735"/>
                <a:ext cx="261325" cy="281622"/>
              </a:xfrm>
              <a:custGeom>
                <a:avLst/>
                <a:gdLst>
                  <a:gd name="connsiteX0" fmla="*/ 67183 w 261126"/>
                  <a:gd name="connsiteY0" fmla="*/ 45634 h 281408"/>
                  <a:gd name="connsiteX1" fmla="*/ 105211 w 261126"/>
                  <a:gd name="connsiteY1" fmla="*/ 45634 h 281408"/>
                  <a:gd name="connsiteX2" fmla="*/ 202817 w 261126"/>
                  <a:gd name="connsiteY2" fmla="*/ 141972 h 281408"/>
                  <a:gd name="connsiteX3" fmla="*/ 105211 w 261126"/>
                  <a:gd name="connsiteY3" fmla="*/ 238310 h 281408"/>
                  <a:gd name="connsiteX4" fmla="*/ 72254 w 261126"/>
                  <a:gd name="connsiteY4" fmla="*/ 238310 h 281408"/>
                  <a:gd name="connsiteX5" fmla="*/ 10141 w 261126"/>
                  <a:gd name="connsiteY5" fmla="*/ 281408 h 281408"/>
                  <a:gd name="connsiteX6" fmla="*/ 10141 w 261126"/>
                  <a:gd name="connsiteY6" fmla="*/ 281408 h 281408"/>
                  <a:gd name="connsiteX7" fmla="*/ 121690 w 261126"/>
                  <a:gd name="connsiteY7" fmla="*/ 281408 h 281408"/>
                  <a:gd name="connsiteX8" fmla="*/ 261127 w 261126"/>
                  <a:gd name="connsiteY8" fmla="*/ 140704 h 281408"/>
                  <a:gd name="connsiteX9" fmla="*/ 121690 w 261126"/>
                  <a:gd name="connsiteY9" fmla="*/ 0 h 281408"/>
                  <a:gd name="connsiteX10" fmla="*/ 0 w 261126"/>
                  <a:gd name="connsiteY10" fmla="*/ 0 h 281408"/>
                  <a:gd name="connsiteX11" fmla="*/ 10141 w 261126"/>
                  <a:gd name="connsiteY11" fmla="*/ 22817 h 281408"/>
                  <a:gd name="connsiteX12" fmla="*/ 10141 w 261126"/>
                  <a:gd name="connsiteY12" fmla="*/ 259859 h 281408"/>
                  <a:gd name="connsiteX13" fmla="*/ 67183 w 261126"/>
                  <a:gd name="connsiteY13" fmla="*/ 220563 h 281408"/>
                  <a:gd name="connsiteX14" fmla="*/ 67183 w 261126"/>
                  <a:gd name="connsiteY14" fmla="*/ 45634 h 28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1126" h="281408">
                    <a:moveTo>
                      <a:pt x="67183" y="45634"/>
                    </a:moveTo>
                    <a:lnTo>
                      <a:pt x="105211" y="45634"/>
                    </a:lnTo>
                    <a:cubicBezTo>
                      <a:pt x="121690" y="45634"/>
                      <a:pt x="202817" y="49437"/>
                      <a:pt x="202817" y="141972"/>
                    </a:cubicBezTo>
                    <a:cubicBezTo>
                      <a:pt x="202817" y="248451"/>
                      <a:pt x="105211" y="238310"/>
                      <a:pt x="105211" y="238310"/>
                    </a:cubicBezTo>
                    <a:lnTo>
                      <a:pt x="72254" y="238310"/>
                    </a:lnTo>
                    <a:lnTo>
                      <a:pt x="10141" y="281408"/>
                    </a:lnTo>
                    <a:lnTo>
                      <a:pt x="10141" y="281408"/>
                    </a:lnTo>
                    <a:lnTo>
                      <a:pt x="121690" y="281408"/>
                    </a:lnTo>
                    <a:cubicBezTo>
                      <a:pt x="191408" y="281408"/>
                      <a:pt x="261127" y="238310"/>
                      <a:pt x="261127" y="140704"/>
                    </a:cubicBezTo>
                    <a:cubicBezTo>
                      <a:pt x="261127" y="54507"/>
                      <a:pt x="199014" y="0"/>
                      <a:pt x="121690" y="0"/>
                    </a:cubicBezTo>
                    <a:lnTo>
                      <a:pt x="0" y="0"/>
                    </a:lnTo>
                    <a:lnTo>
                      <a:pt x="10141" y="22817"/>
                    </a:lnTo>
                    <a:lnTo>
                      <a:pt x="10141" y="259859"/>
                    </a:lnTo>
                    <a:lnTo>
                      <a:pt x="67183" y="220563"/>
                    </a:lnTo>
                    <a:lnTo>
                      <a:pt x="67183" y="45634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800"/>
              </a:p>
            </p:txBody>
          </p:sp>
          <p:sp>
            <p:nvSpPr>
              <p:cNvPr id="20" name="Vrije vorm: vorm 10">
                <a:extLst>
                  <a:ext uri="{FF2B5EF4-FFF2-40B4-BE49-F238E27FC236}">
                    <a16:creationId xmlns:a16="http://schemas.microsoft.com/office/drawing/2014/main" id="{A4C84700-496D-64FE-6ADD-01C32FB3F19D}"/>
                  </a:ext>
                </a:extLst>
              </p:cNvPr>
              <p:cNvSpPr/>
              <p:nvPr/>
            </p:nvSpPr>
            <p:spPr>
              <a:xfrm>
                <a:off x="1032616" y="356467"/>
                <a:ext cx="296845" cy="286696"/>
              </a:xfrm>
              <a:custGeom>
                <a:avLst/>
                <a:gdLst>
                  <a:gd name="connsiteX0" fmla="*/ 0 w 296619"/>
                  <a:gd name="connsiteY0" fmla="*/ 143239 h 286478"/>
                  <a:gd name="connsiteX1" fmla="*/ 148310 w 296619"/>
                  <a:gd name="connsiteY1" fmla="*/ 286479 h 286478"/>
                  <a:gd name="connsiteX2" fmla="*/ 296620 w 296619"/>
                  <a:gd name="connsiteY2" fmla="*/ 143239 h 286478"/>
                  <a:gd name="connsiteX3" fmla="*/ 148310 w 296619"/>
                  <a:gd name="connsiteY3" fmla="*/ 0 h 286478"/>
                  <a:gd name="connsiteX4" fmla="*/ 0 w 296619"/>
                  <a:gd name="connsiteY4" fmla="*/ 143239 h 286478"/>
                  <a:gd name="connsiteX5" fmla="*/ 58310 w 296619"/>
                  <a:gd name="connsiteY5" fmla="*/ 143239 h 286478"/>
                  <a:gd name="connsiteX6" fmla="*/ 148310 w 296619"/>
                  <a:gd name="connsiteY6" fmla="*/ 41831 h 286478"/>
                  <a:gd name="connsiteX7" fmla="*/ 238310 w 296619"/>
                  <a:gd name="connsiteY7" fmla="*/ 143239 h 286478"/>
                  <a:gd name="connsiteX8" fmla="*/ 148310 w 296619"/>
                  <a:gd name="connsiteY8" fmla="*/ 244648 h 286478"/>
                  <a:gd name="connsiteX9" fmla="*/ 58310 w 296619"/>
                  <a:gd name="connsiteY9" fmla="*/ 143239 h 28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619" h="286478">
                    <a:moveTo>
                      <a:pt x="0" y="143239"/>
                    </a:moveTo>
                    <a:cubicBezTo>
                      <a:pt x="0" y="254789"/>
                      <a:pt x="90000" y="286479"/>
                      <a:pt x="148310" y="286479"/>
                    </a:cubicBezTo>
                    <a:cubicBezTo>
                      <a:pt x="206620" y="286479"/>
                      <a:pt x="296620" y="254789"/>
                      <a:pt x="296620" y="143239"/>
                    </a:cubicBezTo>
                    <a:cubicBezTo>
                      <a:pt x="296620" y="31690"/>
                      <a:pt x="206620" y="0"/>
                      <a:pt x="148310" y="0"/>
                    </a:cubicBezTo>
                    <a:cubicBezTo>
                      <a:pt x="90000" y="0"/>
                      <a:pt x="0" y="31690"/>
                      <a:pt x="0" y="143239"/>
                    </a:cubicBezTo>
                    <a:close/>
                    <a:moveTo>
                      <a:pt x="58310" y="143239"/>
                    </a:moveTo>
                    <a:cubicBezTo>
                      <a:pt x="58310" y="63380"/>
                      <a:pt x="112817" y="41831"/>
                      <a:pt x="148310" y="41831"/>
                    </a:cubicBezTo>
                    <a:cubicBezTo>
                      <a:pt x="183803" y="41831"/>
                      <a:pt x="238310" y="64648"/>
                      <a:pt x="238310" y="143239"/>
                    </a:cubicBezTo>
                    <a:cubicBezTo>
                      <a:pt x="238310" y="223099"/>
                      <a:pt x="183803" y="244648"/>
                      <a:pt x="148310" y="244648"/>
                    </a:cubicBezTo>
                    <a:cubicBezTo>
                      <a:pt x="112817" y="244648"/>
                      <a:pt x="58310" y="221831"/>
                      <a:pt x="58310" y="143239"/>
                    </a:cubicBez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800"/>
              </a:p>
            </p:txBody>
          </p:sp>
          <p:sp>
            <p:nvSpPr>
              <p:cNvPr id="21" name="Vrije vorm: vorm 11">
                <a:extLst>
                  <a:ext uri="{FF2B5EF4-FFF2-40B4-BE49-F238E27FC236}">
                    <a16:creationId xmlns:a16="http://schemas.microsoft.com/office/drawing/2014/main" id="{FCC743D5-9A43-702B-FD74-D5254DC46554}"/>
                  </a:ext>
                </a:extLst>
              </p:cNvPr>
              <p:cNvSpPr/>
              <p:nvPr/>
            </p:nvSpPr>
            <p:spPr>
              <a:xfrm>
                <a:off x="359004" y="359004"/>
                <a:ext cx="55817" cy="350126"/>
              </a:xfrm>
              <a:custGeom>
                <a:avLst/>
                <a:gdLst>
                  <a:gd name="connsiteX0" fmla="*/ 0 w 55774"/>
                  <a:gd name="connsiteY0" fmla="*/ 0 h 349859"/>
                  <a:gd name="connsiteX1" fmla="*/ 0 w 55774"/>
                  <a:gd name="connsiteY1" fmla="*/ 349859 h 349859"/>
                  <a:gd name="connsiteX2" fmla="*/ 55775 w 55774"/>
                  <a:gd name="connsiteY2" fmla="*/ 310563 h 349859"/>
                  <a:gd name="connsiteX3" fmla="*/ 55775 w 55774"/>
                  <a:gd name="connsiteY3" fmla="*/ 0 h 349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774" h="349859">
                    <a:moveTo>
                      <a:pt x="0" y="0"/>
                    </a:moveTo>
                    <a:lnTo>
                      <a:pt x="0" y="349859"/>
                    </a:lnTo>
                    <a:lnTo>
                      <a:pt x="55775" y="310563"/>
                    </a:lnTo>
                    <a:lnTo>
                      <a:pt x="55775" y="0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800"/>
              </a:p>
            </p:txBody>
          </p:sp>
          <p:sp>
            <p:nvSpPr>
              <p:cNvPr id="22" name="Vrije vorm: vorm 12">
                <a:extLst>
                  <a:ext uri="{FF2B5EF4-FFF2-40B4-BE49-F238E27FC236}">
                    <a16:creationId xmlns:a16="http://schemas.microsoft.com/office/drawing/2014/main" id="{7FDA2AAB-1333-B1CC-1487-AD5CD568C18B}"/>
                  </a:ext>
                </a:extLst>
              </p:cNvPr>
              <p:cNvSpPr/>
              <p:nvPr/>
            </p:nvSpPr>
            <p:spPr>
              <a:xfrm>
                <a:off x="359004" y="683758"/>
                <a:ext cx="967920" cy="45668"/>
              </a:xfrm>
              <a:custGeom>
                <a:avLst/>
                <a:gdLst>
                  <a:gd name="connsiteX0" fmla="*/ 65916 w 967183"/>
                  <a:gd name="connsiteY0" fmla="*/ 0 h 45633"/>
                  <a:gd name="connsiteX1" fmla="*/ 0 w 967183"/>
                  <a:gd name="connsiteY1" fmla="*/ 45634 h 45633"/>
                  <a:gd name="connsiteX2" fmla="*/ 967183 w 967183"/>
                  <a:gd name="connsiteY2" fmla="*/ 45634 h 45633"/>
                  <a:gd name="connsiteX3" fmla="*/ 967183 w 967183"/>
                  <a:gd name="connsiteY3" fmla="*/ 0 h 4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183" h="45633">
                    <a:moveTo>
                      <a:pt x="65916" y="0"/>
                    </a:moveTo>
                    <a:lnTo>
                      <a:pt x="0" y="45634"/>
                    </a:lnTo>
                    <a:lnTo>
                      <a:pt x="967183" y="45634"/>
                    </a:lnTo>
                    <a:lnTo>
                      <a:pt x="967183" y="0"/>
                    </a:lnTo>
                    <a:close/>
                  </a:path>
                </a:pathLst>
              </a:custGeom>
              <a:grpFill/>
              <a:ln w="12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1800"/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3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3666" y="274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kern="0" spc="250">
                <a:solidFill>
                  <a:schemeClr val="bg1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BDO ARGENTINA</a:t>
            </a:r>
          </a:p>
        </p:txBody>
      </p:sp>
      <p:sp>
        <p:nvSpPr>
          <p:cNvPr id="5" name="Text 3"/>
          <p:cNvSpPr/>
          <p:nvPr/>
        </p:nvSpPr>
        <p:spPr>
          <a:xfrm>
            <a:off x="2194559" y="1907161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s-AR" sz="54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¡¡</a:t>
            </a:r>
            <a:r>
              <a:rPr lang="es-AR" sz="5400" b="1" noProof="0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Muchas Gracias</a:t>
            </a:r>
            <a:r>
              <a:rPr lang="en-US" sz="54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!!</a:t>
            </a:r>
            <a:endParaRPr lang="en-US" sz="5400">
              <a:latin typeface="Trebuchet MS" panose="020B0603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93924" y="3747248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Comunicación “A” 8398 del BCRA — Gestión de riesgos de tecnología, seguridad y terceros</a:t>
            </a:r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90504" y="6217920"/>
            <a:ext cx="758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8892B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Escribinos ante cualquier consulta sobre implementación en tu entidad.</a:t>
            </a:r>
            <a:endParaRPr lang="en-US" sz="1400"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14A6CC4-130A-F238-0A01-0E0315677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687" y="83487"/>
            <a:ext cx="2141878" cy="8226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3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9AB0E8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INTRODUCCIÓN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95513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El principal impacto de la norma</a:t>
            </a:r>
            <a:endParaRPr lang="en-US" sz="3000">
              <a:latin typeface="Trebuchet MS" panose="020B0603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988406"/>
            <a:ext cx="5212080" cy="4297680"/>
          </a:xfrm>
          <a:prstGeom prst="roundRect">
            <a:avLst>
              <a:gd name="adj" fmla="val 1702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 noProof="0">
              <a:latin typeface="Trebuchet MS" panose="020B0603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60120" y="2354166"/>
            <a:ext cx="731520" cy="731520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 noProof="0">
              <a:latin typeface="Trebuchet MS" panose="020B0603020202020204" pitchFamily="34" charset="0"/>
            </a:endParaRPr>
          </a:p>
        </p:txBody>
      </p:sp>
      <p:pic>
        <p:nvPicPr>
          <p:cNvPr id="6" name="Image 0" descr="/home/claude/bdo_deck/icons/balanz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2518758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222846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3000" b="1" noProof="0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PSP = Bancos</a:t>
            </a:r>
            <a:endParaRPr lang="es-AR" sz="3000" noProof="0">
              <a:latin typeface="Trebuchet MS" panose="020B0603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4045806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s-AR" sz="1350" noProof="0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Los proveedores de servicios de pago pasan a ser sujetos obligados, con requisitos regulatorios equiparados a las entidades financieras.</a:t>
            </a:r>
            <a:endParaRPr lang="es-AR" sz="1350" noProof="0">
              <a:latin typeface="Trebuchet MS" panose="020B0603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989320" y="1988406"/>
            <a:ext cx="5623560" cy="1353312"/>
          </a:xfrm>
          <a:prstGeom prst="roundRect">
            <a:avLst>
              <a:gd name="adj" fmla="val 4730"/>
            </a:avLst>
          </a:prstGeom>
          <a:solidFill>
            <a:srgbClr val="1B3468"/>
          </a:solidFill>
          <a:ln/>
        </p:spPr>
        <p:txBody>
          <a:bodyPr/>
          <a:lstStyle/>
          <a:p>
            <a:endParaRPr lang="es-AR" noProof="0">
              <a:latin typeface="Trebuchet MS" panose="020B0603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263640" y="2098134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50" b="1" noProof="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No es solo normativa interna</a:t>
            </a:r>
            <a:endParaRPr lang="es-AR" sz="1350" noProof="0">
              <a:latin typeface="Trebuchet MS" panose="020B0603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263640" y="2463894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100" noProof="0">
                <a:solidFill>
                  <a:srgbClr val="AEC0EA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Implica un cambio real en la gestión de tecnología, seguridad y riesgos — no alcanza con actualizar políticas.</a:t>
            </a:r>
            <a:endParaRPr lang="es-AR" sz="1100" noProof="0">
              <a:latin typeface="Trebuchet MS" panose="020B0603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989320" y="3478878"/>
            <a:ext cx="5623560" cy="1353312"/>
          </a:xfrm>
          <a:prstGeom prst="roundRect">
            <a:avLst>
              <a:gd name="adj" fmla="val 4730"/>
            </a:avLst>
          </a:prstGeom>
          <a:solidFill>
            <a:srgbClr val="1B3468"/>
          </a:solidFill>
          <a:ln/>
        </p:spPr>
        <p:txBody>
          <a:bodyPr/>
          <a:lstStyle/>
          <a:p>
            <a:endParaRPr lang="es-AR" noProof="0">
              <a:latin typeface="Trebuchet MS" panose="020B0603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263640" y="358860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50" b="1" noProof="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Terceros dentro del gobierno de TI</a:t>
            </a:r>
            <a:endParaRPr lang="es-AR" sz="1350" noProof="0">
              <a:latin typeface="Trebuchet MS" panose="020B0603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263640" y="3954366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100" noProof="0">
                <a:solidFill>
                  <a:srgbClr val="AEC0EA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La gestión de terceros se incorpora al ámbito del gobierno y la gestión de tecnología, no como algo aparte.</a:t>
            </a:r>
            <a:endParaRPr lang="es-AR" sz="1100" noProof="0">
              <a:latin typeface="Trebuchet MS" panose="020B0603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89320" y="4969350"/>
            <a:ext cx="5623560" cy="1353312"/>
          </a:xfrm>
          <a:prstGeom prst="roundRect">
            <a:avLst>
              <a:gd name="adj" fmla="val 4730"/>
            </a:avLst>
          </a:prstGeom>
          <a:solidFill>
            <a:srgbClr val="1B3468"/>
          </a:solidFill>
          <a:ln/>
        </p:spPr>
        <p:txBody>
          <a:bodyPr/>
          <a:lstStyle/>
          <a:p>
            <a:endParaRPr lang="es-AR" noProof="0">
              <a:latin typeface="Trebuchet MS" panose="020B0603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263640" y="5079078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1350" b="1" noProof="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Resiliencia operacional</a:t>
            </a:r>
            <a:endParaRPr lang="es-AR" sz="1350" noProof="0">
              <a:latin typeface="Trebuchet MS" panose="020B0603020202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263640" y="5444838"/>
            <a:ext cx="512064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s-AR" sz="1100" noProof="0">
                <a:solidFill>
                  <a:srgbClr val="AEC0EA"/>
                </a:solidFill>
                <a:latin typeface="Trebuchet MS"/>
                <a:ea typeface="Calibri"/>
                <a:cs typeface="Calibri"/>
              </a:rPr>
              <a:t>Se menciona por primera vez para este universo ( Com. “A” </a:t>
            </a:r>
            <a:r>
              <a:rPr lang="es-AR" sz="1100">
                <a:solidFill>
                  <a:srgbClr val="AEC0EA"/>
                </a:solidFill>
                <a:latin typeface="Trebuchet MS"/>
                <a:ea typeface="Calibri"/>
                <a:cs typeface="Calibri"/>
              </a:rPr>
              <a:t>8249</a:t>
            </a:r>
            <a:r>
              <a:rPr lang="es-AR" sz="1100" noProof="0">
                <a:solidFill>
                  <a:srgbClr val="AEC0EA"/>
                </a:solidFill>
                <a:latin typeface="Trebuchet MS"/>
                <a:ea typeface="Calibri"/>
                <a:cs typeface="Calibri"/>
              </a:rPr>
              <a:t>, que no aplicaba a PSP).</a:t>
            </a:r>
            <a:endParaRPr lang="es-AR" sz="1100" noProof="0">
              <a:latin typeface="Trebuchet MS"/>
              <a:ea typeface="Calibri"/>
              <a:cs typeface="Calibri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32792AF-4C42-4BF1-AB96-09B009673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687" y="3983"/>
            <a:ext cx="2141878" cy="841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3B041-2AFA-A9E3-0DCE-79423389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9E57845-6BBD-046E-2C7F-0903E8A93F38}"/>
              </a:ext>
            </a:extLst>
          </p:cNvPr>
          <p:cNvSpPr/>
          <p:nvPr/>
        </p:nvSpPr>
        <p:spPr>
          <a:xfrm>
            <a:off x="9830930" y="8788"/>
            <a:ext cx="239560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PRINCIPALES IMPACTOS</a:t>
            </a:r>
            <a:endParaRPr lang="en-US" sz="1200" b="1">
              <a:latin typeface="Trebuchet MS" panose="020B0603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6951B136-A390-BC6B-2747-E444515611F7}"/>
              </a:ext>
            </a:extLst>
          </p:cNvPr>
          <p:cNvSpPr/>
          <p:nvPr/>
        </p:nvSpPr>
        <p:spPr>
          <a:xfrm>
            <a:off x="2790167" y="495212"/>
            <a:ext cx="82385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E81A3B"/>
                </a:solidFill>
                <a:latin typeface="Trebuchet MS" panose="020B0603020202020204" pitchFamily="34" charset="0"/>
              </a:rPr>
              <a:t>Qué exige puntualmente la Com. “A” 8398</a:t>
            </a:r>
            <a:endParaRPr lang="en-US" sz="2800" b="1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9ECA85C5-FA42-3B5D-61A7-26942B78C725}"/>
              </a:ext>
            </a:extLst>
          </p:cNvPr>
          <p:cNvSpPr/>
          <p:nvPr/>
        </p:nvSpPr>
        <p:spPr>
          <a:xfrm>
            <a:off x="629323" y="1941756"/>
            <a:ext cx="2560320" cy="4206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93B33EA2-D2CF-2FEB-4BFA-D91541D99933}"/>
              </a:ext>
            </a:extLst>
          </p:cNvPr>
          <p:cNvSpPr/>
          <p:nvPr/>
        </p:nvSpPr>
        <p:spPr>
          <a:xfrm>
            <a:off x="1598587" y="2261796"/>
            <a:ext cx="621792" cy="62179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12" name="Image 0" descr="/home/claude/bdo_deck/icons/escudo.png">
            <a:extLst>
              <a:ext uri="{FF2B5EF4-FFF2-40B4-BE49-F238E27FC236}">
                <a16:creationId xmlns:a16="http://schemas.microsoft.com/office/drawing/2014/main" id="{5275BA72-E844-4291-A07E-BD83D49F8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90" y="2401699"/>
            <a:ext cx="341986" cy="341986"/>
          </a:xfrm>
          <a:prstGeom prst="rect">
            <a:avLst/>
          </a:prstGeom>
        </p:spPr>
      </p:pic>
      <p:sp>
        <p:nvSpPr>
          <p:cNvPr id="14" name="Text 4">
            <a:extLst>
              <a:ext uri="{FF2B5EF4-FFF2-40B4-BE49-F238E27FC236}">
                <a16:creationId xmlns:a16="http://schemas.microsoft.com/office/drawing/2014/main" id="{09C3DAB2-5148-8DB1-1CFD-ED65792D15CF}"/>
              </a:ext>
            </a:extLst>
          </p:cNvPr>
          <p:cNvSpPr/>
          <p:nvPr/>
        </p:nvSpPr>
        <p:spPr>
          <a:xfrm>
            <a:off x="812203" y="3084756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Marco de gestión de riesgos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F0299ABE-B00C-2750-CD70-C4F7A942EB98}"/>
              </a:ext>
            </a:extLst>
          </p:cNvPr>
          <p:cNvSpPr/>
          <p:nvPr/>
        </p:nvSpPr>
        <p:spPr>
          <a:xfrm>
            <a:off x="812203" y="3861996"/>
            <a:ext cx="21945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Tecnológicos y de seguridad de la información, formalizado y documentado.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5E70F3B8-CB3A-F778-6B32-527A033363D2}"/>
              </a:ext>
            </a:extLst>
          </p:cNvPr>
          <p:cNvSpPr/>
          <p:nvPr/>
        </p:nvSpPr>
        <p:spPr>
          <a:xfrm>
            <a:off x="3326803" y="1941756"/>
            <a:ext cx="2560320" cy="4206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24599A90-FFC7-81CE-01D3-B5153A0B8454}"/>
              </a:ext>
            </a:extLst>
          </p:cNvPr>
          <p:cNvSpPr/>
          <p:nvPr/>
        </p:nvSpPr>
        <p:spPr>
          <a:xfrm>
            <a:off x="4296067" y="2261796"/>
            <a:ext cx="621792" cy="62179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22" name="Image 1" descr="/home/claude/bdo_deck/icons/engranaje.png">
            <a:extLst>
              <a:ext uri="{FF2B5EF4-FFF2-40B4-BE49-F238E27FC236}">
                <a16:creationId xmlns:a16="http://schemas.microsoft.com/office/drawing/2014/main" id="{7D4CDC84-525D-943B-6DFD-B531F9EBA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970" y="2401699"/>
            <a:ext cx="341986" cy="341986"/>
          </a:xfrm>
          <a:prstGeom prst="rect">
            <a:avLst/>
          </a:prstGeom>
        </p:spPr>
      </p:pic>
      <p:sp>
        <p:nvSpPr>
          <p:cNvPr id="24" name="Text 8">
            <a:extLst>
              <a:ext uri="{FF2B5EF4-FFF2-40B4-BE49-F238E27FC236}">
                <a16:creationId xmlns:a16="http://schemas.microsoft.com/office/drawing/2014/main" id="{4EADC2B5-5AEB-5D6E-FFED-84EC0235F71A}"/>
              </a:ext>
            </a:extLst>
          </p:cNvPr>
          <p:cNvSpPr/>
          <p:nvPr/>
        </p:nvSpPr>
        <p:spPr>
          <a:xfrm>
            <a:off x="3509683" y="3084756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Gobierno de tecnología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0D9CBCFB-FA5D-059D-E303-CC8B3B07BD58}"/>
              </a:ext>
            </a:extLst>
          </p:cNvPr>
          <p:cNvSpPr/>
          <p:nvPr/>
        </p:nvSpPr>
        <p:spPr>
          <a:xfrm>
            <a:off x="3509683" y="3861996"/>
            <a:ext cx="21945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Roles, responsabilidades y procesos claros de decisión sobre TI.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5FFEEE94-B6B8-5303-9336-E4278BD2734E}"/>
              </a:ext>
            </a:extLst>
          </p:cNvPr>
          <p:cNvSpPr/>
          <p:nvPr/>
        </p:nvSpPr>
        <p:spPr>
          <a:xfrm>
            <a:off x="6024283" y="1941756"/>
            <a:ext cx="2560320" cy="4206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30" name="Shape 11">
            <a:extLst>
              <a:ext uri="{FF2B5EF4-FFF2-40B4-BE49-F238E27FC236}">
                <a16:creationId xmlns:a16="http://schemas.microsoft.com/office/drawing/2014/main" id="{BABD9901-3C88-EE3D-936D-EED64B460CEE}"/>
              </a:ext>
            </a:extLst>
          </p:cNvPr>
          <p:cNvSpPr/>
          <p:nvPr/>
        </p:nvSpPr>
        <p:spPr>
          <a:xfrm>
            <a:off x="6993547" y="2261796"/>
            <a:ext cx="621792" cy="62179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32" name="Image 2" descr="/home/claude/bdo_deck/icons/ciclo.png">
            <a:extLst>
              <a:ext uri="{FF2B5EF4-FFF2-40B4-BE49-F238E27FC236}">
                <a16:creationId xmlns:a16="http://schemas.microsoft.com/office/drawing/2014/main" id="{DDB82343-29BD-50FD-4D53-B1987663F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450" y="2401699"/>
            <a:ext cx="341986" cy="341986"/>
          </a:xfrm>
          <a:prstGeom prst="rect">
            <a:avLst/>
          </a:prstGeom>
        </p:spPr>
      </p:pic>
      <p:sp>
        <p:nvSpPr>
          <p:cNvPr id="34" name="Text 12">
            <a:extLst>
              <a:ext uri="{FF2B5EF4-FFF2-40B4-BE49-F238E27FC236}">
                <a16:creationId xmlns:a16="http://schemas.microsoft.com/office/drawing/2014/main" id="{42304FCD-FF37-FE32-D72E-001AA0919173}"/>
              </a:ext>
            </a:extLst>
          </p:cNvPr>
          <p:cNvSpPr/>
          <p:nvPr/>
        </p:nvSpPr>
        <p:spPr>
          <a:xfrm>
            <a:off x="6207163" y="3084756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Mejora continua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35BEA7FA-35FF-230D-48C2-BA47433B7C17}"/>
              </a:ext>
            </a:extLst>
          </p:cNvPr>
          <p:cNvSpPr/>
          <p:nvPr/>
        </p:nvSpPr>
        <p:spPr>
          <a:xfrm>
            <a:off x="6207163" y="3861996"/>
            <a:ext cx="21945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El marco debe revisarse y actualizarse de forma periódica, no ser estático.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8" name="Shape 14">
            <a:extLst>
              <a:ext uri="{FF2B5EF4-FFF2-40B4-BE49-F238E27FC236}">
                <a16:creationId xmlns:a16="http://schemas.microsoft.com/office/drawing/2014/main" id="{641F1026-A6FD-1CE5-81F0-1313868A9974}"/>
              </a:ext>
            </a:extLst>
          </p:cNvPr>
          <p:cNvSpPr/>
          <p:nvPr/>
        </p:nvSpPr>
        <p:spPr>
          <a:xfrm>
            <a:off x="8721763" y="1941756"/>
            <a:ext cx="2560320" cy="4206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40" name="Shape 15">
            <a:extLst>
              <a:ext uri="{FF2B5EF4-FFF2-40B4-BE49-F238E27FC236}">
                <a16:creationId xmlns:a16="http://schemas.microsoft.com/office/drawing/2014/main" id="{31FCEA17-9EB2-C6DB-00D2-515D97A5D9DA}"/>
              </a:ext>
            </a:extLst>
          </p:cNvPr>
          <p:cNvSpPr/>
          <p:nvPr/>
        </p:nvSpPr>
        <p:spPr>
          <a:xfrm>
            <a:off x="9691027" y="2261796"/>
            <a:ext cx="621792" cy="62179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42" name="Image 3" descr="/home/claude/bdo_deck/icons/capas.png">
            <a:extLst>
              <a:ext uri="{FF2B5EF4-FFF2-40B4-BE49-F238E27FC236}">
                <a16:creationId xmlns:a16="http://schemas.microsoft.com/office/drawing/2014/main" id="{B73CB641-5A5A-FC0B-6518-F21682DD2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0930" y="2401699"/>
            <a:ext cx="341986" cy="341986"/>
          </a:xfrm>
          <a:prstGeom prst="rect">
            <a:avLst/>
          </a:prstGeom>
        </p:spPr>
      </p:pic>
      <p:sp>
        <p:nvSpPr>
          <p:cNvPr id="44" name="Text 16">
            <a:extLst>
              <a:ext uri="{FF2B5EF4-FFF2-40B4-BE49-F238E27FC236}">
                <a16:creationId xmlns:a16="http://schemas.microsoft.com/office/drawing/2014/main" id="{62E0C367-8020-0BE6-5CBA-D7567826C773}"/>
              </a:ext>
            </a:extLst>
          </p:cNvPr>
          <p:cNvSpPr/>
          <p:nvPr/>
        </p:nvSpPr>
        <p:spPr>
          <a:xfrm>
            <a:off x="8904643" y="3084756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Resiliencia operacional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BC52ADEB-5703-DC54-7C51-F381952BA67A}"/>
              </a:ext>
            </a:extLst>
          </p:cNvPr>
          <p:cNvSpPr/>
          <p:nvPr/>
        </p:nvSpPr>
        <p:spPr>
          <a:xfrm>
            <a:off x="8904643" y="3861996"/>
            <a:ext cx="21945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Alineación explícita con los objetivos de continuidad del negocio.</a:t>
            </a:r>
            <a:endParaRPr lang="en-US" sz="14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9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3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76863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9AB0E8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SOBRE LA TERCERIZACIÓN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8103" y="2139834"/>
            <a:ext cx="10515600" cy="3108960"/>
          </a:xfrm>
          <a:prstGeom prst="roundRect">
            <a:avLst>
              <a:gd name="adj" fmla="val 2941"/>
            </a:avLst>
          </a:prstGeom>
          <a:solidFill>
            <a:srgbClr val="1B3468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79583" y="2505594"/>
            <a:ext cx="777240" cy="777240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pic>
        <p:nvPicPr>
          <p:cNvPr id="5" name="Image 0" descr="/home/claude/bdo_deck/icons/canda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62" y="2680473"/>
            <a:ext cx="427482" cy="42748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76863" y="2459874"/>
            <a:ext cx="8595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b="1" i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“Tercerizar no libera a la entidad de sus obligaciones legales y reglamentarias ante el BCRA”</a:t>
            </a:r>
            <a:endParaRPr lang="en-US" sz="2400">
              <a:latin typeface="Trebuchet MS" panose="020B0603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476863" y="3968634"/>
            <a:ext cx="8595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La norma marca una responsabilidad no transferible: la entidad sigue siendo la responsable final ante el regulador, más allá de quién preste el servicio.</a:t>
            </a:r>
            <a:endParaRPr lang="en-US" sz="1300">
              <a:latin typeface="Trebuchet MS" panose="020B0603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B145DE0-37C3-DED4-1344-0D617A038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687" y="23274"/>
            <a:ext cx="2141878" cy="8226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3560C-C699-E3BF-492E-5E2D113EF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7C4B234-CB82-347A-32B8-4A2B1FDD6D40}"/>
              </a:ext>
            </a:extLst>
          </p:cNvPr>
          <p:cNvSpPr/>
          <p:nvPr/>
        </p:nvSpPr>
        <p:spPr>
          <a:xfrm>
            <a:off x="9882694" y="-15799"/>
            <a:ext cx="243390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GESTIÓN DE TERCEROS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8BEE877-DA08-DE60-CB7C-A7FADE407E85}"/>
              </a:ext>
            </a:extLst>
          </p:cNvPr>
          <p:cNvSpPr/>
          <p:nvPr/>
        </p:nvSpPr>
        <p:spPr>
          <a:xfrm>
            <a:off x="2434844" y="503846"/>
            <a:ext cx="7950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El ciclo de vida del tercero, de punta a punta</a:t>
            </a:r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57734154-3A6E-B7E3-A27E-883B8696B5D6}"/>
              </a:ext>
            </a:extLst>
          </p:cNvPr>
          <p:cNvSpPr/>
          <p:nvPr/>
        </p:nvSpPr>
        <p:spPr>
          <a:xfrm>
            <a:off x="219456" y="2311400"/>
            <a:ext cx="2560320" cy="28803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1F73806D-9A55-6719-3FBB-F5D05AC3E837}"/>
              </a:ext>
            </a:extLst>
          </p:cNvPr>
          <p:cNvSpPr/>
          <p:nvPr/>
        </p:nvSpPr>
        <p:spPr>
          <a:xfrm>
            <a:off x="420624" y="2585720"/>
            <a:ext cx="530352" cy="53035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pic>
        <p:nvPicPr>
          <p:cNvPr id="19" name="Image 0" descr="/home/claude/bdo_deck/icons/lupa.png">
            <a:extLst>
              <a:ext uri="{FF2B5EF4-FFF2-40B4-BE49-F238E27FC236}">
                <a16:creationId xmlns:a16="http://schemas.microsoft.com/office/drawing/2014/main" id="{9ACBE89B-FDA2-135D-86B9-7ED144E39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53" y="2705049"/>
            <a:ext cx="291694" cy="291694"/>
          </a:xfrm>
          <a:prstGeom prst="rect">
            <a:avLst/>
          </a:prstGeom>
        </p:spPr>
      </p:pic>
      <p:sp>
        <p:nvSpPr>
          <p:cNvPr id="23" name="Text 4">
            <a:extLst>
              <a:ext uri="{FF2B5EF4-FFF2-40B4-BE49-F238E27FC236}">
                <a16:creationId xmlns:a16="http://schemas.microsoft.com/office/drawing/2014/main" id="{461DC3C0-0BCC-1859-0382-11B2EC14B260}"/>
              </a:ext>
            </a:extLst>
          </p:cNvPr>
          <p:cNvSpPr/>
          <p:nvPr/>
        </p:nvSpPr>
        <p:spPr>
          <a:xfrm>
            <a:off x="1088136" y="2613152"/>
            <a:ext cx="1719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ETAPA 1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9062BE3A-5A04-3CBC-3241-257190D93CC6}"/>
              </a:ext>
            </a:extLst>
          </p:cNvPr>
          <p:cNvSpPr/>
          <p:nvPr/>
        </p:nvSpPr>
        <p:spPr>
          <a:xfrm>
            <a:off x="402336" y="3253232"/>
            <a:ext cx="235915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Antes de la contratación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5A0F3072-410E-08FE-1077-F82505DD4A54}"/>
              </a:ext>
            </a:extLst>
          </p:cNvPr>
          <p:cNvSpPr/>
          <p:nvPr/>
        </p:nvSpPr>
        <p:spPr>
          <a:xfrm>
            <a:off x="402336" y="391160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Due diligence, RFP, criticidad y encuadramiento del servicio.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35" name="Shape 7">
            <a:extLst>
              <a:ext uri="{FF2B5EF4-FFF2-40B4-BE49-F238E27FC236}">
                <a16:creationId xmlns:a16="http://schemas.microsoft.com/office/drawing/2014/main" id="{5BD272E3-433C-2960-0CBE-D8E46A22D1F7}"/>
              </a:ext>
            </a:extLst>
          </p:cNvPr>
          <p:cNvSpPr/>
          <p:nvPr/>
        </p:nvSpPr>
        <p:spPr>
          <a:xfrm>
            <a:off x="2810437" y="3591559"/>
            <a:ext cx="472367" cy="530497"/>
          </a:xfrm>
          <a:prstGeom prst="rightArrow">
            <a:avLst/>
          </a:prstGeom>
          <a:solidFill>
            <a:srgbClr val="C7D0E8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39" name="Shape 8">
            <a:extLst>
              <a:ext uri="{FF2B5EF4-FFF2-40B4-BE49-F238E27FC236}">
                <a16:creationId xmlns:a16="http://schemas.microsoft.com/office/drawing/2014/main" id="{BC32C68A-2B0D-016C-6F51-68CF4F02D8BE}"/>
              </a:ext>
            </a:extLst>
          </p:cNvPr>
          <p:cNvSpPr/>
          <p:nvPr/>
        </p:nvSpPr>
        <p:spPr>
          <a:xfrm>
            <a:off x="3243181" y="2311400"/>
            <a:ext cx="2560320" cy="28803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43" name="Shape 9">
            <a:extLst>
              <a:ext uri="{FF2B5EF4-FFF2-40B4-BE49-F238E27FC236}">
                <a16:creationId xmlns:a16="http://schemas.microsoft.com/office/drawing/2014/main" id="{B89ECD4D-FAB3-663B-B5E8-245016D5BDFC}"/>
              </a:ext>
            </a:extLst>
          </p:cNvPr>
          <p:cNvSpPr/>
          <p:nvPr/>
        </p:nvSpPr>
        <p:spPr>
          <a:xfrm>
            <a:off x="3444349" y="2585720"/>
            <a:ext cx="530352" cy="53035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pic>
        <p:nvPicPr>
          <p:cNvPr id="47" name="Image 1" descr="/home/claude/bdo_deck/icons/contrato.png">
            <a:extLst>
              <a:ext uri="{FF2B5EF4-FFF2-40B4-BE49-F238E27FC236}">
                <a16:creationId xmlns:a16="http://schemas.microsoft.com/office/drawing/2014/main" id="{2D0A3E19-AA35-7789-F9E9-BE7AC3BD6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678" y="2705049"/>
            <a:ext cx="291694" cy="291694"/>
          </a:xfrm>
          <a:prstGeom prst="rect">
            <a:avLst/>
          </a:prstGeom>
        </p:spPr>
      </p:pic>
      <p:sp>
        <p:nvSpPr>
          <p:cNvPr id="49" name="Text 10">
            <a:extLst>
              <a:ext uri="{FF2B5EF4-FFF2-40B4-BE49-F238E27FC236}">
                <a16:creationId xmlns:a16="http://schemas.microsoft.com/office/drawing/2014/main" id="{8704324C-CCEF-1A93-6BDB-0219C5AE5473}"/>
              </a:ext>
            </a:extLst>
          </p:cNvPr>
          <p:cNvSpPr/>
          <p:nvPr/>
        </p:nvSpPr>
        <p:spPr>
          <a:xfrm>
            <a:off x="4111861" y="2613152"/>
            <a:ext cx="1719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ETAPA 2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51" name="Text 11">
            <a:extLst>
              <a:ext uri="{FF2B5EF4-FFF2-40B4-BE49-F238E27FC236}">
                <a16:creationId xmlns:a16="http://schemas.microsoft.com/office/drawing/2014/main" id="{4D4A6648-7328-3C56-A701-A31206CE0824}"/>
              </a:ext>
            </a:extLst>
          </p:cNvPr>
          <p:cNvSpPr/>
          <p:nvPr/>
        </p:nvSpPr>
        <p:spPr>
          <a:xfrm>
            <a:off x="3426061" y="3253232"/>
            <a:ext cx="235915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Contratación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53" name="Text 12">
            <a:extLst>
              <a:ext uri="{FF2B5EF4-FFF2-40B4-BE49-F238E27FC236}">
                <a16:creationId xmlns:a16="http://schemas.microsoft.com/office/drawing/2014/main" id="{C96AEF64-35C1-8A2C-E0AA-924A3C4C4E37}"/>
              </a:ext>
            </a:extLst>
          </p:cNvPr>
          <p:cNvSpPr/>
          <p:nvPr/>
        </p:nvSpPr>
        <p:spPr>
          <a:xfrm>
            <a:off x="3426061" y="391160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Análisis legal, cláusulas mínimas y evaluación del dueño del servicio.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57" name="Shape 14">
            <a:extLst>
              <a:ext uri="{FF2B5EF4-FFF2-40B4-BE49-F238E27FC236}">
                <a16:creationId xmlns:a16="http://schemas.microsoft.com/office/drawing/2014/main" id="{E6436AC2-2450-34D4-30DD-886657C54E52}"/>
              </a:ext>
            </a:extLst>
          </p:cNvPr>
          <p:cNvSpPr/>
          <p:nvPr/>
        </p:nvSpPr>
        <p:spPr>
          <a:xfrm>
            <a:off x="6321023" y="2311400"/>
            <a:ext cx="2560320" cy="28803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59" name="Shape 15">
            <a:extLst>
              <a:ext uri="{FF2B5EF4-FFF2-40B4-BE49-F238E27FC236}">
                <a16:creationId xmlns:a16="http://schemas.microsoft.com/office/drawing/2014/main" id="{3062A3CA-2752-BF97-7CD8-6242CA74E49E}"/>
              </a:ext>
            </a:extLst>
          </p:cNvPr>
          <p:cNvSpPr/>
          <p:nvPr/>
        </p:nvSpPr>
        <p:spPr>
          <a:xfrm>
            <a:off x="6522191" y="2585720"/>
            <a:ext cx="530352" cy="53035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pic>
        <p:nvPicPr>
          <p:cNvPr id="61" name="Image 2" descr="/home/claude/bdo_deck/icons/auditoria.png">
            <a:extLst>
              <a:ext uri="{FF2B5EF4-FFF2-40B4-BE49-F238E27FC236}">
                <a16:creationId xmlns:a16="http://schemas.microsoft.com/office/drawing/2014/main" id="{4B98370A-00F8-401B-7856-0327E1186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520" y="2705049"/>
            <a:ext cx="291694" cy="291694"/>
          </a:xfrm>
          <a:prstGeom prst="rect">
            <a:avLst/>
          </a:prstGeom>
        </p:spPr>
      </p:pic>
      <p:sp>
        <p:nvSpPr>
          <p:cNvPr id="63" name="Text 16">
            <a:extLst>
              <a:ext uri="{FF2B5EF4-FFF2-40B4-BE49-F238E27FC236}">
                <a16:creationId xmlns:a16="http://schemas.microsoft.com/office/drawing/2014/main" id="{F0EBFB60-FCC8-3141-DCEA-55B395883681}"/>
              </a:ext>
            </a:extLst>
          </p:cNvPr>
          <p:cNvSpPr/>
          <p:nvPr/>
        </p:nvSpPr>
        <p:spPr>
          <a:xfrm>
            <a:off x="7189703" y="2613152"/>
            <a:ext cx="1719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ETAPA 3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65" name="Text 17">
            <a:extLst>
              <a:ext uri="{FF2B5EF4-FFF2-40B4-BE49-F238E27FC236}">
                <a16:creationId xmlns:a16="http://schemas.microsoft.com/office/drawing/2014/main" id="{23FB893E-E0E1-80BB-03EE-EFDCBC2C3DBC}"/>
              </a:ext>
            </a:extLst>
          </p:cNvPr>
          <p:cNvSpPr/>
          <p:nvPr/>
        </p:nvSpPr>
        <p:spPr>
          <a:xfrm>
            <a:off x="6503903" y="3253232"/>
            <a:ext cx="235915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Durante la relación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67" name="Text 18">
            <a:extLst>
              <a:ext uri="{FF2B5EF4-FFF2-40B4-BE49-F238E27FC236}">
                <a16:creationId xmlns:a16="http://schemas.microsoft.com/office/drawing/2014/main" id="{90A7C02F-5FEA-0CA0-3035-6BB478A1869C}"/>
              </a:ext>
            </a:extLst>
          </p:cNvPr>
          <p:cNvSpPr/>
          <p:nvPr/>
        </p:nvSpPr>
        <p:spPr>
          <a:xfrm>
            <a:off x="6503903" y="391160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Monitoreo de SLAs y del cumplimiento de condiciones pactadas.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71" name="Shape 20">
            <a:extLst>
              <a:ext uri="{FF2B5EF4-FFF2-40B4-BE49-F238E27FC236}">
                <a16:creationId xmlns:a16="http://schemas.microsoft.com/office/drawing/2014/main" id="{00256A8E-DD34-14F9-0B97-BBC62A130205}"/>
              </a:ext>
            </a:extLst>
          </p:cNvPr>
          <p:cNvSpPr/>
          <p:nvPr/>
        </p:nvSpPr>
        <p:spPr>
          <a:xfrm>
            <a:off x="9371433" y="2311400"/>
            <a:ext cx="2560320" cy="28803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73" name="Shape 21">
            <a:extLst>
              <a:ext uri="{FF2B5EF4-FFF2-40B4-BE49-F238E27FC236}">
                <a16:creationId xmlns:a16="http://schemas.microsoft.com/office/drawing/2014/main" id="{F9BE8DC6-BB21-46BD-CD99-08410CB978D4}"/>
              </a:ext>
            </a:extLst>
          </p:cNvPr>
          <p:cNvSpPr/>
          <p:nvPr/>
        </p:nvSpPr>
        <p:spPr>
          <a:xfrm>
            <a:off x="9572601" y="2585720"/>
            <a:ext cx="530352" cy="530352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pic>
        <p:nvPicPr>
          <p:cNvPr id="75" name="Image 3" descr="/home/claude/bdo_deck/icons/salida.png">
            <a:extLst>
              <a:ext uri="{FF2B5EF4-FFF2-40B4-BE49-F238E27FC236}">
                <a16:creationId xmlns:a16="http://schemas.microsoft.com/office/drawing/2014/main" id="{A3F87B5D-5EC3-CFF9-4ED7-8BA595FCC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1930" y="2705049"/>
            <a:ext cx="291694" cy="291694"/>
          </a:xfrm>
          <a:prstGeom prst="rect">
            <a:avLst/>
          </a:prstGeom>
        </p:spPr>
      </p:pic>
      <p:sp>
        <p:nvSpPr>
          <p:cNvPr id="77" name="Text 22">
            <a:extLst>
              <a:ext uri="{FF2B5EF4-FFF2-40B4-BE49-F238E27FC236}">
                <a16:creationId xmlns:a16="http://schemas.microsoft.com/office/drawing/2014/main" id="{D377B6B4-C3B0-520B-0BCE-483A69C55B24}"/>
              </a:ext>
            </a:extLst>
          </p:cNvPr>
          <p:cNvSpPr/>
          <p:nvPr/>
        </p:nvSpPr>
        <p:spPr>
          <a:xfrm>
            <a:off x="10240113" y="2613152"/>
            <a:ext cx="17190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ETAPA 4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79" name="Text 23">
            <a:extLst>
              <a:ext uri="{FF2B5EF4-FFF2-40B4-BE49-F238E27FC236}">
                <a16:creationId xmlns:a16="http://schemas.microsoft.com/office/drawing/2014/main" id="{A4EB5EF4-4F49-AD6A-ADFE-74D650DE4786}"/>
              </a:ext>
            </a:extLst>
          </p:cNvPr>
          <p:cNvSpPr/>
          <p:nvPr/>
        </p:nvSpPr>
        <p:spPr>
          <a:xfrm>
            <a:off x="9554313" y="3253232"/>
            <a:ext cx="235915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Finalización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81" name="Text 24">
            <a:extLst>
              <a:ext uri="{FF2B5EF4-FFF2-40B4-BE49-F238E27FC236}">
                <a16:creationId xmlns:a16="http://schemas.microsoft.com/office/drawing/2014/main" id="{5E7F0412-579A-0F5F-A5B5-DF1A6676E921}"/>
              </a:ext>
            </a:extLst>
          </p:cNvPr>
          <p:cNvSpPr/>
          <p:nvPr/>
        </p:nvSpPr>
        <p:spPr>
          <a:xfrm>
            <a:off x="9554313" y="3911600"/>
            <a:ext cx="2359152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Transición ordenada y eliminación de datos sensibles.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83" name="Shape 25">
            <a:extLst>
              <a:ext uri="{FF2B5EF4-FFF2-40B4-BE49-F238E27FC236}">
                <a16:creationId xmlns:a16="http://schemas.microsoft.com/office/drawing/2014/main" id="{5F1690D5-0C13-3FBE-B806-418975A54DAA}"/>
              </a:ext>
            </a:extLst>
          </p:cNvPr>
          <p:cNvSpPr/>
          <p:nvPr/>
        </p:nvSpPr>
        <p:spPr>
          <a:xfrm>
            <a:off x="170688" y="5593639"/>
            <a:ext cx="11850624" cy="960120"/>
          </a:xfrm>
          <a:prstGeom prst="roundRect">
            <a:avLst>
              <a:gd name="adj" fmla="val 6667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85" name="Text 26">
            <a:extLst>
              <a:ext uri="{FF2B5EF4-FFF2-40B4-BE49-F238E27FC236}">
                <a16:creationId xmlns:a16="http://schemas.microsoft.com/office/drawing/2014/main" id="{6A91D616-7D7D-35D2-1631-F73B2AB59880}"/>
              </a:ext>
            </a:extLst>
          </p:cNvPr>
          <p:cNvSpPr/>
          <p:nvPr/>
        </p:nvSpPr>
        <p:spPr>
          <a:xfrm>
            <a:off x="649224" y="5639359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TRANSVERSAL A TODAS LAS ETAPAS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87" name="Text 27">
            <a:extLst>
              <a:ext uri="{FF2B5EF4-FFF2-40B4-BE49-F238E27FC236}">
                <a16:creationId xmlns:a16="http://schemas.microsoft.com/office/drawing/2014/main" id="{EF22DA61-485A-E95C-5B21-BCCEFF30A385}"/>
              </a:ext>
            </a:extLst>
          </p:cNvPr>
          <p:cNvSpPr/>
          <p:nvPr/>
        </p:nvSpPr>
        <p:spPr>
          <a:xfrm>
            <a:off x="3529584" y="5639359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• Análisis de riesgos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89" name="Text 28">
            <a:extLst>
              <a:ext uri="{FF2B5EF4-FFF2-40B4-BE49-F238E27FC236}">
                <a16:creationId xmlns:a16="http://schemas.microsoft.com/office/drawing/2014/main" id="{D377F4A8-792A-D217-D1DF-33273E2DC4AA}"/>
              </a:ext>
            </a:extLst>
          </p:cNvPr>
          <p:cNvSpPr/>
          <p:nvPr/>
        </p:nvSpPr>
        <p:spPr>
          <a:xfrm>
            <a:off x="5449824" y="5639359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• Monitoreo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91" name="Text 29">
            <a:extLst>
              <a:ext uri="{FF2B5EF4-FFF2-40B4-BE49-F238E27FC236}">
                <a16:creationId xmlns:a16="http://schemas.microsoft.com/office/drawing/2014/main" id="{6081D91B-D33A-9BDB-1DDB-11DE7A6C29E5}"/>
              </a:ext>
            </a:extLst>
          </p:cNvPr>
          <p:cNvSpPr/>
          <p:nvPr/>
        </p:nvSpPr>
        <p:spPr>
          <a:xfrm>
            <a:off x="7370064" y="5639359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• Mitigación de riesgos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93" name="Text 30">
            <a:extLst>
              <a:ext uri="{FF2B5EF4-FFF2-40B4-BE49-F238E27FC236}">
                <a16:creationId xmlns:a16="http://schemas.microsoft.com/office/drawing/2014/main" id="{42B99AD0-4FF4-6D8D-EF31-2B65D72DB16D}"/>
              </a:ext>
            </a:extLst>
          </p:cNvPr>
          <p:cNvSpPr/>
          <p:nvPr/>
        </p:nvSpPr>
        <p:spPr>
          <a:xfrm>
            <a:off x="9504680" y="5702910"/>
            <a:ext cx="224776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• Formalización contractual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95" name="Shape 7">
            <a:extLst>
              <a:ext uri="{FF2B5EF4-FFF2-40B4-BE49-F238E27FC236}">
                <a16:creationId xmlns:a16="http://schemas.microsoft.com/office/drawing/2014/main" id="{F9ED6033-C4EF-2548-F669-A078BC2904B2}"/>
              </a:ext>
            </a:extLst>
          </p:cNvPr>
          <p:cNvSpPr/>
          <p:nvPr/>
        </p:nvSpPr>
        <p:spPr>
          <a:xfrm>
            <a:off x="5830933" y="3591558"/>
            <a:ext cx="472367" cy="530497"/>
          </a:xfrm>
          <a:prstGeom prst="rightArrow">
            <a:avLst/>
          </a:prstGeom>
          <a:solidFill>
            <a:srgbClr val="C7D0E8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  <p:sp>
        <p:nvSpPr>
          <p:cNvPr id="97" name="Shape 7">
            <a:extLst>
              <a:ext uri="{FF2B5EF4-FFF2-40B4-BE49-F238E27FC236}">
                <a16:creationId xmlns:a16="http://schemas.microsoft.com/office/drawing/2014/main" id="{B9742A1C-CF1C-55C2-F4AC-7C58627ECB76}"/>
              </a:ext>
            </a:extLst>
          </p:cNvPr>
          <p:cNvSpPr/>
          <p:nvPr/>
        </p:nvSpPr>
        <p:spPr>
          <a:xfrm>
            <a:off x="8910720" y="3591559"/>
            <a:ext cx="472367" cy="530497"/>
          </a:xfrm>
          <a:prstGeom prst="rightArrow">
            <a:avLst/>
          </a:prstGeom>
          <a:solidFill>
            <a:srgbClr val="C7D0E8"/>
          </a:solidFill>
          <a:ln/>
        </p:spPr>
        <p:txBody>
          <a:bodyPr/>
          <a:lstStyle/>
          <a:p>
            <a:endParaRPr lang="es-AR" sz="12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16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0DB6C-A389-36F5-7C17-236EC89E6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ACC93BE-3508-E038-5016-586A59E26BCE}"/>
              </a:ext>
            </a:extLst>
          </p:cNvPr>
          <p:cNvSpPr/>
          <p:nvPr/>
        </p:nvSpPr>
        <p:spPr>
          <a:xfrm>
            <a:off x="8999220" y="0"/>
            <a:ext cx="336176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NOVEDADES — PÁRRAFOS NUEVOS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26865E9A-D646-702A-44F3-9D26B0DB6B5D}"/>
              </a:ext>
            </a:extLst>
          </p:cNvPr>
          <p:cNvSpPr/>
          <p:nvPr/>
        </p:nvSpPr>
        <p:spPr>
          <a:xfrm>
            <a:off x="2118360" y="586358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Certificación intragrupo: la letra chica que se olvida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2C6D653-4D1A-7EE3-878D-43755ABACFD9}"/>
              </a:ext>
            </a:extLst>
          </p:cNvPr>
          <p:cNvSpPr/>
          <p:nvPr/>
        </p:nvSpPr>
        <p:spPr>
          <a:xfrm>
            <a:off x="609600" y="1870934"/>
            <a:ext cx="5486400" cy="4343400"/>
          </a:xfrm>
          <a:prstGeom prst="roundRect">
            <a:avLst>
              <a:gd name="adj" fmla="val 1684"/>
            </a:avLst>
          </a:prstGeom>
          <a:solidFill>
            <a:srgbClr val="FFFFFF"/>
          </a:solidFill>
          <a:ln/>
          <a:effectLst>
            <a:outerShdw blurRad="76200" dist="38100" dir="5400000" algn="bl" rotWithShape="0">
              <a:srgbClr val="132247">
                <a:alpha val="15000"/>
              </a:srgbClr>
            </a:outerShdw>
          </a:effectLst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9C0C3D7F-2842-F643-B591-B5A682F4AA14}"/>
              </a:ext>
            </a:extLst>
          </p:cNvPr>
          <p:cNvSpPr/>
          <p:nvPr/>
        </p:nvSpPr>
        <p:spPr>
          <a:xfrm>
            <a:off x="929640" y="2145254"/>
            <a:ext cx="594360" cy="594360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pic>
        <p:nvPicPr>
          <p:cNvPr id="14" name="Image 0" descr="/home/claude/bdo_deck/icons/globo.png">
            <a:extLst>
              <a:ext uri="{FF2B5EF4-FFF2-40B4-BE49-F238E27FC236}">
                <a16:creationId xmlns:a16="http://schemas.microsoft.com/office/drawing/2014/main" id="{91B10C2B-B7A4-BA61-0A61-D161B7C60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71" y="2278985"/>
            <a:ext cx="326898" cy="326898"/>
          </a:xfrm>
          <a:prstGeom prst="rect">
            <a:avLst/>
          </a:prstGeom>
        </p:spPr>
      </p:pic>
      <p:sp>
        <p:nvSpPr>
          <p:cNvPr id="17" name="Text 4">
            <a:extLst>
              <a:ext uri="{FF2B5EF4-FFF2-40B4-BE49-F238E27FC236}">
                <a16:creationId xmlns:a16="http://schemas.microsoft.com/office/drawing/2014/main" id="{D0E35F4F-3762-5820-C992-61B55D21C195}"/>
              </a:ext>
            </a:extLst>
          </p:cNvPr>
          <p:cNvSpPr/>
          <p:nvPr/>
        </p:nvSpPr>
        <p:spPr>
          <a:xfrm>
            <a:off x="1661160" y="2190974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Cambios relevantes durante el ciclo</a:t>
            </a:r>
            <a:endParaRPr lang="en-US" sz="1450">
              <a:latin typeface="Trebuchet MS" panose="020B0603020202020204" pitchFamily="34" charset="0"/>
            </a:endParaRPr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27165290-2A88-F741-1CAC-F36FC8C7116C}"/>
              </a:ext>
            </a:extLst>
          </p:cNvPr>
          <p:cNvSpPr/>
          <p:nvPr/>
        </p:nvSpPr>
        <p:spPr>
          <a:xfrm>
            <a:off x="929640" y="2968214"/>
            <a:ext cx="49377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Actividad, ubicación geográfica y subcontrataciones.</a:t>
            </a:r>
            <a:endParaRPr lang="en-US" sz="125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Intragrupo: cambios relevantes requieren nueva certificación escrita del supervisor del país de origen.</a:t>
            </a:r>
            <a:endParaRPr lang="en-US" sz="1250">
              <a:latin typeface="Trebuchet MS" panose="020B0603020202020204" pitchFamily="34" charset="0"/>
            </a:endParaRP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7F695EF7-0683-3D31-EA65-0E927176CC05}"/>
              </a:ext>
            </a:extLst>
          </p:cNvPr>
          <p:cNvSpPr/>
          <p:nvPr/>
        </p:nvSpPr>
        <p:spPr>
          <a:xfrm>
            <a:off x="6324600" y="1870934"/>
            <a:ext cx="5349240" cy="4343400"/>
          </a:xfrm>
          <a:prstGeom prst="roundRect">
            <a:avLst>
              <a:gd name="adj" fmla="val 1684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137C8246-A8C0-C51E-846B-69AB968DFB00}"/>
              </a:ext>
            </a:extLst>
          </p:cNvPr>
          <p:cNvSpPr/>
          <p:nvPr/>
        </p:nvSpPr>
        <p:spPr>
          <a:xfrm>
            <a:off x="6644640" y="2145254"/>
            <a:ext cx="594360" cy="594360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pic>
        <p:nvPicPr>
          <p:cNvPr id="36" name="Image 1" descr="/home/claude/bdo_deck/icons/contrato.png">
            <a:extLst>
              <a:ext uri="{FF2B5EF4-FFF2-40B4-BE49-F238E27FC236}">
                <a16:creationId xmlns:a16="http://schemas.microsoft.com/office/drawing/2014/main" id="{DAEF8F4B-13D9-DB1E-D937-C4300BA61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371" y="2278985"/>
            <a:ext cx="326898" cy="326898"/>
          </a:xfrm>
          <a:prstGeom prst="rect">
            <a:avLst/>
          </a:prstGeom>
        </p:spPr>
      </p:pic>
      <p:sp>
        <p:nvSpPr>
          <p:cNvPr id="38" name="Text 11">
            <a:extLst>
              <a:ext uri="{FF2B5EF4-FFF2-40B4-BE49-F238E27FC236}">
                <a16:creationId xmlns:a16="http://schemas.microsoft.com/office/drawing/2014/main" id="{78C399BD-8FCD-196E-041E-5DA3746DE245}"/>
              </a:ext>
            </a:extLst>
          </p:cNvPr>
          <p:cNvSpPr/>
          <p:nvPr/>
        </p:nvSpPr>
        <p:spPr>
          <a:xfrm>
            <a:off x="7376160" y="2190974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FFFFFF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Formalización contractual (punto 10.2)</a:t>
            </a:r>
            <a:endParaRPr lang="en-US" sz="1450">
              <a:latin typeface="Trebuchet MS" panose="020B0603020202020204" pitchFamily="34" charset="0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670D1CE6-D9DA-0F88-AA45-BEA9C9BEA9FE}"/>
              </a:ext>
            </a:extLst>
          </p:cNvPr>
          <p:cNvSpPr/>
          <p:nvPr/>
        </p:nvSpPr>
        <p:spPr>
          <a:xfrm>
            <a:off x="6644640" y="2922494"/>
            <a:ext cx="4754880" cy="3108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Aplica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“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casos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”, no solo a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proveedores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dentro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taxonomía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crítica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Amplía el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alcance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respecto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a la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interpretación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anterior de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bancos</a:t>
            </a: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Particularidad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PSP: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algunas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entidades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son a la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vez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sujeto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obligado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y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proveedor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de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servicios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 de </a:t>
            </a:r>
            <a:r>
              <a:rPr lang="en-US" sz="1200" err="1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pago</a:t>
            </a:r>
            <a:r>
              <a:rPr lang="en-US" sz="1200">
                <a:solidFill>
                  <a:srgbClr val="D7DEF3"/>
                </a:solidFill>
                <a:latin typeface="Trebuchet MS"/>
                <a:ea typeface="Calibri"/>
                <a:cs typeface="Calibri"/>
              </a:rPr>
              <a:t>, alcanzadas por ambos lados de la norma.</a:t>
            </a:r>
            <a:endParaRPr lang="en-US" sz="1200">
              <a:latin typeface="Trebuchet M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472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B226E-99E9-A8B6-6FC0-853412E48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5D486F8-1FFD-C6B4-5861-CBB2F232DA96}"/>
              </a:ext>
            </a:extLst>
          </p:cNvPr>
          <p:cNvSpPr/>
          <p:nvPr/>
        </p:nvSpPr>
        <p:spPr>
          <a:xfrm>
            <a:off x="10304930" y="0"/>
            <a:ext cx="1949823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GESTIÓN PRÁCTICA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C82E354B-AD01-0EC2-5786-5144D191DB47}"/>
              </a:ext>
            </a:extLst>
          </p:cNvPr>
          <p:cNvSpPr/>
          <p:nvPr/>
        </p:nvSpPr>
        <p:spPr>
          <a:xfrm>
            <a:off x="1645024" y="689026"/>
            <a:ext cx="97849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8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Terceros y subcontrataciones: qué hay que tener armado</a:t>
            </a:r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15414CE4-9389-20C4-E9C7-F70FDAE7A805}"/>
              </a:ext>
            </a:extLst>
          </p:cNvPr>
          <p:cNvSpPr/>
          <p:nvPr/>
        </p:nvSpPr>
        <p:spPr>
          <a:xfrm>
            <a:off x="685800" y="2008453"/>
            <a:ext cx="566928" cy="56692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13" name="Image 0" descr="/home/claude/bdo_deck/icons/contrato.png">
            <a:extLst>
              <a:ext uri="{FF2B5EF4-FFF2-40B4-BE49-F238E27FC236}">
                <a16:creationId xmlns:a16="http://schemas.microsoft.com/office/drawing/2014/main" id="{8F7E81A8-CE1E-D75B-D06F-858AF2178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59" y="2136012"/>
            <a:ext cx="311810" cy="311810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2CD26D2D-BE3A-9375-4A16-D4DF4B8FA665}"/>
              </a:ext>
            </a:extLst>
          </p:cNvPr>
          <p:cNvSpPr/>
          <p:nvPr/>
        </p:nvSpPr>
        <p:spPr>
          <a:xfrm>
            <a:off x="1463040" y="1981021"/>
            <a:ext cx="2880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Marco contractual y due diligence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4DA0210-ECDD-B564-FAD0-2777C6944D2C}"/>
              </a:ext>
            </a:extLst>
          </p:cNvPr>
          <p:cNvSpPr/>
          <p:nvPr/>
        </p:nvSpPr>
        <p:spPr>
          <a:xfrm>
            <a:off x="4480560" y="1981021"/>
            <a:ext cx="7223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Due diligence previo a la contratación e identificación de riesgos antes de contratar.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23" name="Shape 5">
            <a:extLst>
              <a:ext uri="{FF2B5EF4-FFF2-40B4-BE49-F238E27FC236}">
                <a16:creationId xmlns:a16="http://schemas.microsoft.com/office/drawing/2014/main" id="{8F0FB517-6A6B-C4B5-764A-96269C51D081}"/>
              </a:ext>
            </a:extLst>
          </p:cNvPr>
          <p:cNvSpPr/>
          <p:nvPr/>
        </p:nvSpPr>
        <p:spPr>
          <a:xfrm>
            <a:off x="685800" y="2803981"/>
            <a:ext cx="11018520" cy="0"/>
          </a:xfrm>
          <a:prstGeom prst="line">
            <a:avLst/>
          </a:prstGeom>
          <a:noFill/>
          <a:ln w="12700">
            <a:solidFill>
              <a:srgbClr val="DDE2F0"/>
            </a:solidFill>
            <a:prstDash val="solid"/>
          </a:ln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26" name="Shape 6">
            <a:extLst>
              <a:ext uri="{FF2B5EF4-FFF2-40B4-BE49-F238E27FC236}">
                <a16:creationId xmlns:a16="http://schemas.microsoft.com/office/drawing/2014/main" id="{BEE558B7-5FB5-FDEA-3AAB-5B967E779431}"/>
              </a:ext>
            </a:extLst>
          </p:cNvPr>
          <p:cNvSpPr/>
          <p:nvPr/>
        </p:nvSpPr>
        <p:spPr>
          <a:xfrm>
            <a:off x="685800" y="2849701"/>
            <a:ext cx="566928" cy="56692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29" name="Image 1" descr="/home/claude/bdo_deck/icons/red.png">
            <a:extLst>
              <a:ext uri="{FF2B5EF4-FFF2-40B4-BE49-F238E27FC236}">
                <a16:creationId xmlns:a16="http://schemas.microsoft.com/office/drawing/2014/main" id="{57E9C234-406D-8C80-5416-93D406084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59" y="2977260"/>
            <a:ext cx="311810" cy="31181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A10925A8-0F39-3EDC-DEA1-9E6419EB2CC8}"/>
              </a:ext>
            </a:extLst>
          </p:cNvPr>
          <p:cNvSpPr/>
          <p:nvPr/>
        </p:nvSpPr>
        <p:spPr>
          <a:xfrm>
            <a:off x="1463040" y="2822269"/>
            <a:ext cx="2880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Subcontratistas críticos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939F8D76-4FD5-A706-1F3D-1EB2CE7C5D6A}"/>
              </a:ext>
            </a:extLst>
          </p:cNvPr>
          <p:cNvSpPr/>
          <p:nvPr/>
        </p:nvSpPr>
        <p:spPr>
          <a:xfrm>
            <a:off x="4480560" y="2822269"/>
            <a:ext cx="7223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Foco solo en las subcontrataciones críticas para el servicio prestado (ej.: un proveedor cloud es crítico por defecto).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39" name="Shape 9">
            <a:extLst>
              <a:ext uri="{FF2B5EF4-FFF2-40B4-BE49-F238E27FC236}">
                <a16:creationId xmlns:a16="http://schemas.microsoft.com/office/drawing/2014/main" id="{97B8D3F7-3F99-2F76-D37A-472F9AC98974}"/>
              </a:ext>
            </a:extLst>
          </p:cNvPr>
          <p:cNvSpPr/>
          <p:nvPr/>
        </p:nvSpPr>
        <p:spPr>
          <a:xfrm>
            <a:off x="685800" y="3645229"/>
            <a:ext cx="11018520" cy="0"/>
          </a:xfrm>
          <a:prstGeom prst="line">
            <a:avLst/>
          </a:prstGeom>
          <a:noFill/>
          <a:ln w="12700">
            <a:solidFill>
              <a:srgbClr val="DDE2F0"/>
            </a:solidFill>
            <a:prstDash val="solid"/>
          </a:ln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42" name="Shape 10">
            <a:extLst>
              <a:ext uri="{FF2B5EF4-FFF2-40B4-BE49-F238E27FC236}">
                <a16:creationId xmlns:a16="http://schemas.microsoft.com/office/drawing/2014/main" id="{3A2B83B3-F347-17FB-EC7A-D0A8C05FB00E}"/>
              </a:ext>
            </a:extLst>
          </p:cNvPr>
          <p:cNvSpPr/>
          <p:nvPr/>
        </p:nvSpPr>
        <p:spPr>
          <a:xfrm>
            <a:off x="685800" y="3690949"/>
            <a:ext cx="566928" cy="56692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44" name="Image 2" descr="/home/claude/bdo_deck/icons/capas.png">
            <a:extLst>
              <a:ext uri="{FF2B5EF4-FFF2-40B4-BE49-F238E27FC236}">
                <a16:creationId xmlns:a16="http://schemas.microsoft.com/office/drawing/2014/main" id="{0CB7B434-AAF7-DF73-64F8-149EEA164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59" y="3818508"/>
            <a:ext cx="311810" cy="311810"/>
          </a:xfrm>
          <a:prstGeom prst="rect">
            <a:avLst/>
          </a:prstGeom>
        </p:spPr>
      </p:pic>
      <p:sp>
        <p:nvSpPr>
          <p:cNvPr id="46" name="Text 11">
            <a:extLst>
              <a:ext uri="{FF2B5EF4-FFF2-40B4-BE49-F238E27FC236}">
                <a16:creationId xmlns:a16="http://schemas.microsoft.com/office/drawing/2014/main" id="{33BAB899-27B5-643F-1B55-2D1B166BFB0A}"/>
              </a:ext>
            </a:extLst>
          </p:cNvPr>
          <p:cNvSpPr/>
          <p:nvPr/>
        </p:nvSpPr>
        <p:spPr>
          <a:xfrm>
            <a:off x="1463040" y="3663517"/>
            <a:ext cx="2880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Inventario ampliado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48" name="Text 12">
            <a:extLst>
              <a:ext uri="{FF2B5EF4-FFF2-40B4-BE49-F238E27FC236}">
                <a16:creationId xmlns:a16="http://schemas.microsoft.com/office/drawing/2014/main" id="{435AD7F4-719B-0DC4-DDFC-6EAB2EA0E502}"/>
              </a:ext>
            </a:extLst>
          </p:cNvPr>
          <p:cNvSpPr/>
          <p:nvPr/>
        </p:nvSpPr>
        <p:spPr>
          <a:xfrm>
            <a:off x="4480560" y="3663517"/>
            <a:ext cx="7223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Sumar una capa de subcontratados al inventario de terceros: servicio, actividades, ubicación geográfica y notificación a la entidad.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0" name="Shape 13">
            <a:extLst>
              <a:ext uri="{FF2B5EF4-FFF2-40B4-BE49-F238E27FC236}">
                <a16:creationId xmlns:a16="http://schemas.microsoft.com/office/drawing/2014/main" id="{175B0AB7-1941-3785-341E-715C16C1001D}"/>
              </a:ext>
            </a:extLst>
          </p:cNvPr>
          <p:cNvSpPr/>
          <p:nvPr/>
        </p:nvSpPr>
        <p:spPr>
          <a:xfrm>
            <a:off x="685800" y="4486477"/>
            <a:ext cx="11018520" cy="0"/>
          </a:xfrm>
          <a:prstGeom prst="line">
            <a:avLst/>
          </a:prstGeom>
          <a:noFill/>
          <a:ln w="12700">
            <a:solidFill>
              <a:srgbClr val="DDE2F0"/>
            </a:solidFill>
            <a:prstDash val="solid"/>
          </a:ln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52" name="Shape 14">
            <a:extLst>
              <a:ext uri="{FF2B5EF4-FFF2-40B4-BE49-F238E27FC236}">
                <a16:creationId xmlns:a16="http://schemas.microsoft.com/office/drawing/2014/main" id="{588E4748-40C1-0D4D-49EB-0964CF950718}"/>
              </a:ext>
            </a:extLst>
          </p:cNvPr>
          <p:cNvSpPr/>
          <p:nvPr/>
        </p:nvSpPr>
        <p:spPr>
          <a:xfrm>
            <a:off x="685800" y="4532197"/>
            <a:ext cx="566928" cy="56692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54" name="Image 3" descr="/home/claude/bdo_deck/icons/auditoria.png">
            <a:extLst>
              <a:ext uri="{FF2B5EF4-FFF2-40B4-BE49-F238E27FC236}">
                <a16:creationId xmlns:a16="http://schemas.microsoft.com/office/drawing/2014/main" id="{4E567059-6F70-3D67-24B4-4379EC491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359" y="4659756"/>
            <a:ext cx="311810" cy="311810"/>
          </a:xfrm>
          <a:prstGeom prst="rect">
            <a:avLst/>
          </a:prstGeom>
        </p:spPr>
      </p:pic>
      <p:sp>
        <p:nvSpPr>
          <p:cNvPr id="56" name="Text 15">
            <a:extLst>
              <a:ext uri="{FF2B5EF4-FFF2-40B4-BE49-F238E27FC236}">
                <a16:creationId xmlns:a16="http://schemas.microsoft.com/office/drawing/2014/main" id="{C180D5A7-C9FB-4D51-5C9F-6682F5FA34A2}"/>
              </a:ext>
            </a:extLst>
          </p:cNvPr>
          <p:cNvSpPr/>
          <p:nvPr/>
        </p:nvSpPr>
        <p:spPr>
          <a:xfrm>
            <a:off x="1463040" y="4504765"/>
            <a:ext cx="2880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Derechos de auditoría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58" name="Text 16">
            <a:extLst>
              <a:ext uri="{FF2B5EF4-FFF2-40B4-BE49-F238E27FC236}">
                <a16:creationId xmlns:a16="http://schemas.microsoft.com/office/drawing/2014/main" id="{9BDC7E90-427A-2B74-63D8-CE43B82C6F90}"/>
              </a:ext>
            </a:extLst>
          </p:cNvPr>
          <p:cNvSpPr/>
          <p:nvPr/>
        </p:nvSpPr>
        <p:spPr>
          <a:xfrm>
            <a:off x="4480560" y="4504765"/>
            <a:ext cx="7223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Deben extenderse al subcontratado —no solo al tercero directo—, incluyendo acceso de la SEFyC.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0" name="Shape 17">
            <a:extLst>
              <a:ext uri="{FF2B5EF4-FFF2-40B4-BE49-F238E27FC236}">
                <a16:creationId xmlns:a16="http://schemas.microsoft.com/office/drawing/2014/main" id="{525E697A-0696-91CF-C0EF-BC30F8CB9662}"/>
              </a:ext>
            </a:extLst>
          </p:cNvPr>
          <p:cNvSpPr/>
          <p:nvPr/>
        </p:nvSpPr>
        <p:spPr>
          <a:xfrm>
            <a:off x="685800" y="5327725"/>
            <a:ext cx="11018520" cy="0"/>
          </a:xfrm>
          <a:prstGeom prst="line">
            <a:avLst/>
          </a:prstGeom>
          <a:noFill/>
          <a:ln w="12700">
            <a:solidFill>
              <a:srgbClr val="DDE2F0"/>
            </a:solidFill>
            <a:prstDash val="solid"/>
          </a:ln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sp>
        <p:nvSpPr>
          <p:cNvPr id="62" name="Shape 18">
            <a:extLst>
              <a:ext uri="{FF2B5EF4-FFF2-40B4-BE49-F238E27FC236}">
                <a16:creationId xmlns:a16="http://schemas.microsoft.com/office/drawing/2014/main" id="{5E6AD8F2-5A05-1F0F-9BE5-42C4B9DCF9D1}"/>
              </a:ext>
            </a:extLst>
          </p:cNvPr>
          <p:cNvSpPr/>
          <p:nvPr/>
        </p:nvSpPr>
        <p:spPr>
          <a:xfrm>
            <a:off x="685800" y="5373445"/>
            <a:ext cx="566928" cy="566928"/>
          </a:xfrm>
          <a:prstGeom prst="ellipse">
            <a:avLst/>
          </a:prstGeom>
          <a:solidFill>
            <a:srgbClr val="21409A"/>
          </a:solidFill>
          <a:ln/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  <p:pic>
        <p:nvPicPr>
          <p:cNvPr id="64" name="Image 4" descr="/home/claude/bdo_deck/icons/reloj.png">
            <a:extLst>
              <a:ext uri="{FF2B5EF4-FFF2-40B4-BE49-F238E27FC236}">
                <a16:creationId xmlns:a16="http://schemas.microsoft.com/office/drawing/2014/main" id="{08B63BD8-01D2-2EC9-0801-8229279AB1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359" y="5501004"/>
            <a:ext cx="311810" cy="311810"/>
          </a:xfrm>
          <a:prstGeom prst="rect">
            <a:avLst/>
          </a:prstGeom>
        </p:spPr>
      </p:pic>
      <p:sp>
        <p:nvSpPr>
          <p:cNvPr id="66" name="Text 19">
            <a:extLst>
              <a:ext uri="{FF2B5EF4-FFF2-40B4-BE49-F238E27FC236}">
                <a16:creationId xmlns:a16="http://schemas.microsoft.com/office/drawing/2014/main" id="{FA68F3CC-E941-60D8-6AE3-29DBD9C53572}"/>
              </a:ext>
            </a:extLst>
          </p:cNvPr>
          <p:cNvSpPr/>
          <p:nvPr/>
        </p:nvSpPr>
        <p:spPr>
          <a:xfrm>
            <a:off x="1463040" y="5346013"/>
            <a:ext cx="2880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3224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Recertificación periódica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68" name="Text 20">
            <a:extLst>
              <a:ext uri="{FF2B5EF4-FFF2-40B4-BE49-F238E27FC236}">
                <a16:creationId xmlns:a16="http://schemas.microsoft.com/office/drawing/2014/main" id="{33AE5CE4-06BB-1700-3063-CBC5CBCFB3E3}"/>
              </a:ext>
            </a:extLst>
          </p:cNvPr>
          <p:cNvSpPr/>
          <p:nvPr/>
        </p:nvSpPr>
        <p:spPr>
          <a:xfrm>
            <a:off x="4480560" y="5346013"/>
            <a:ext cx="7223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>
                <a:solidFill>
                  <a:srgbClr val="44506B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Exigir formalmente la recertificación de subcontratantes de terceros en los casos de intra-grupo.</a:t>
            </a:r>
            <a:endParaRPr lang="en-US" sz="1400">
              <a:latin typeface="Trebuchet MS" panose="020B0603020202020204" pitchFamily="34" charset="0"/>
            </a:endParaRPr>
          </a:p>
        </p:txBody>
      </p:sp>
      <p:sp>
        <p:nvSpPr>
          <p:cNvPr id="70" name="Shape 21">
            <a:extLst>
              <a:ext uri="{FF2B5EF4-FFF2-40B4-BE49-F238E27FC236}">
                <a16:creationId xmlns:a16="http://schemas.microsoft.com/office/drawing/2014/main" id="{8A37C857-B605-FD23-4E57-296815D98095}"/>
              </a:ext>
            </a:extLst>
          </p:cNvPr>
          <p:cNvSpPr/>
          <p:nvPr/>
        </p:nvSpPr>
        <p:spPr>
          <a:xfrm>
            <a:off x="685800" y="6168973"/>
            <a:ext cx="11018520" cy="0"/>
          </a:xfrm>
          <a:prstGeom prst="line">
            <a:avLst/>
          </a:prstGeom>
          <a:noFill/>
          <a:ln w="12700">
            <a:solidFill>
              <a:srgbClr val="DDE2F0"/>
            </a:solidFill>
            <a:prstDash val="solid"/>
          </a:ln>
        </p:spPr>
        <p:txBody>
          <a:bodyPr/>
          <a:lstStyle/>
          <a:p>
            <a:endParaRPr lang="es-AR" sz="14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4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322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4381946" y="2761128"/>
            <a:ext cx="1893348" cy="1891553"/>
          </a:xfrm>
          <a:prstGeom prst="ellipse">
            <a:avLst/>
          </a:prstGeom>
          <a:solidFill>
            <a:srgbClr val="D02927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5" name="Image 0" descr="/home/claude/bdo_deck/icons/engranaj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645" y="3146264"/>
            <a:ext cx="1055880" cy="10558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9220" y="311949"/>
            <a:ext cx="66551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9AB0E8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SEGUNDA PARTE</a:t>
            </a:r>
            <a:endParaRPr lang="en-US" sz="1300">
              <a:latin typeface="Trebuchet MS" panose="020B0603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001054" y="1196770"/>
            <a:ext cx="6655132" cy="997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40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Implementación práctica</a:t>
            </a:r>
            <a:endParaRPr lang="en-US" sz="4000">
              <a:latin typeface="Trebuchet MS" panose="020B0603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462840" y="4812007"/>
            <a:ext cx="7986158" cy="8141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>
                <a:solidFill>
                  <a:srgbClr val="CBD5F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Cómo bajar la norma a un modelo de gestión concreto: estructura conceptual y enfoque de implementación en espiral.</a:t>
            </a:r>
            <a:endParaRPr lang="en-US" sz="1500">
              <a:latin typeface="Trebuchet MS" panose="020B0603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762232-BAAA-7FA2-CC7D-269B98BAF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687" y="83487"/>
            <a:ext cx="2141878" cy="8226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911C0-019D-4AD3-165B-733C5089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0C6E8C6-10C7-6E19-31EF-EA3345563B03}"/>
              </a:ext>
            </a:extLst>
          </p:cNvPr>
          <p:cNvSpPr/>
          <p:nvPr/>
        </p:nvSpPr>
        <p:spPr>
          <a:xfrm>
            <a:off x="10150733" y="22860"/>
            <a:ext cx="214884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>
                <a:solidFill>
                  <a:srgbClr val="D02927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CAMBIO DE ENFOQUE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22C93E3F-4F89-04A4-86A4-48FC2CA7C13F}"/>
              </a:ext>
            </a:extLst>
          </p:cNvPr>
          <p:cNvSpPr/>
          <p:nvPr/>
        </p:nvSpPr>
        <p:spPr>
          <a:xfrm>
            <a:off x="1490829" y="731520"/>
            <a:ext cx="1080874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AR" sz="24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Del </a:t>
            </a:r>
            <a:r>
              <a:rPr lang="es-AR" sz="2400" b="1" noProof="0" err="1">
                <a:solidFill>
                  <a:srgbClr val="E81A3B"/>
                </a:solidFill>
                <a:latin typeface="Trebuchet MS" panose="020B0603020202020204" pitchFamily="34" charset="0"/>
              </a:rPr>
              <a:t>assessment</a:t>
            </a:r>
            <a:r>
              <a:rPr lang="es-AR" sz="2400" b="1" noProof="0">
                <a:solidFill>
                  <a:srgbClr val="E81A3B"/>
                </a:solidFill>
                <a:latin typeface="Trebuchet MS" panose="020B0603020202020204" pitchFamily="34" charset="0"/>
              </a:rPr>
              <a:t> inicial completo a la implementación espiralada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B8B77C0D-E50A-1134-9D67-C48202CCEE91}"/>
              </a:ext>
            </a:extLst>
          </p:cNvPr>
          <p:cNvSpPr/>
          <p:nvPr/>
        </p:nvSpPr>
        <p:spPr>
          <a:xfrm>
            <a:off x="746760" y="2095051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EDEFF6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91A5CC17-B6A5-B48A-071E-D2D4B49F9D63}"/>
              </a:ext>
            </a:extLst>
          </p:cNvPr>
          <p:cNvSpPr/>
          <p:nvPr/>
        </p:nvSpPr>
        <p:spPr>
          <a:xfrm>
            <a:off x="1066800" y="2323651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8892B0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300">
              <a:latin typeface="Trebuchet MS" panose="020B0603020202020204" pitchFamily="34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804E84DE-6951-37E1-87DA-BD1DC0A77EF4}"/>
              </a:ext>
            </a:extLst>
          </p:cNvPr>
          <p:cNvSpPr/>
          <p:nvPr/>
        </p:nvSpPr>
        <p:spPr>
          <a:xfrm>
            <a:off x="1066800" y="2689411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5A6485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Assessment inicial completo</a:t>
            </a:r>
            <a:endParaRPr lang="en-US" sz="1900">
              <a:latin typeface="Trebuchet MS" panose="020B0603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108A0BF-7BA7-48B4-5867-6E5470B72C04}"/>
              </a:ext>
            </a:extLst>
          </p:cNvPr>
          <p:cNvSpPr/>
          <p:nvPr/>
        </p:nvSpPr>
        <p:spPr>
          <a:xfrm>
            <a:off x="1066800" y="3420931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5A6485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Relevamiento exhaustivo de todo el ecosistema antes de actuar.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5A6485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Ciclos largos: se avanza recién al finalizar el diagnóstico completo.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5A6485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Alto riesgo de que el resultado quede desactualizado antes de implementarse.</a:t>
            </a:r>
            <a:endParaRPr lang="en-US" sz="1200">
              <a:latin typeface="Trebuchet MS" panose="020B0603020202020204" pitchFamily="34" charset="0"/>
            </a:endParaRPr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C7EEE317-ADB0-C348-66C7-BE4448A5A30F}"/>
              </a:ext>
            </a:extLst>
          </p:cNvPr>
          <p:cNvSpPr/>
          <p:nvPr/>
        </p:nvSpPr>
        <p:spPr>
          <a:xfrm>
            <a:off x="6461760" y="2095051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21409A"/>
          </a:solidFill>
          <a:ln/>
        </p:spPr>
        <p:txBody>
          <a:bodyPr/>
          <a:lstStyle/>
          <a:p>
            <a:endParaRPr lang="es-AR">
              <a:latin typeface="Trebuchet MS" panose="020B0603020202020204" pitchFamily="34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95B03101-3366-1974-6866-4A4E4CBBEBF4}"/>
              </a:ext>
            </a:extLst>
          </p:cNvPr>
          <p:cNvSpPr/>
          <p:nvPr/>
        </p:nvSpPr>
        <p:spPr>
          <a:xfrm>
            <a:off x="6781800" y="2323651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F5B4B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AHORA</a:t>
            </a:r>
            <a:endParaRPr lang="en-US" sz="1300" b="1">
              <a:latin typeface="Trebuchet MS" panose="020B0603020202020204" pitchFamily="34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290BB2BD-831E-350A-A254-5CE4A305F906}"/>
              </a:ext>
            </a:extLst>
          </p:cNvPr>
          <p:cNvSpPr/>
          <p:nvPr/>
        </p:nvSpPr>
        <p:spPr>
          <a:xfrm>
            <a:off x="6781800" y="2689411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FFFFFF"/>
                </a:solidFill>
                <a:latin typeface="Trebuchet MS" panose="020B0603020202020204" pitchFamily="34" charset="0"/>
                <a:ea typeface="Cambria" pitchFamily="34" charset="-122"/>
                <a:cs typeface="Cambria" pitchFamily="34" charset="-120"/>
              </a:rPr>
              <a:t>Implementación en espiral</a:t>
            </a:r>
            <a:endParaRPr lang="en-US" sz="1900">
              <a:latin typeface="Trebuchet MS" panose="020B0603020202020204" pitchFamily="34" charset="0"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08FF2725-00A9-EE1D-16D5-E666A0549F5A}"/>
              </a:ext>
            </a:extLst>
          </p:cNvPr>
          <p:cNvSpPr/>
          <p:nvPr/>
        </p:nvSpPr>
        <p:spPr>
          <a:xfrm>
            <a:off x="6781800" y="3420931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Se arranca directo desde lo más crítico, sin esperar un diagnóstico total.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Cada iteración entrega valor: priorización, rediseño y mejora de herramientas.</a:t>
            </a:r>
            <a:endParaRPr lang="en-US" sz="1200">
              <a:latin typeface="Trebuchet MS" panose="020B0603020202020204" pitchFamily="34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>
                <a:solidFill>
                  <a:srgbClr val="D7DEF3"/>
                </a:solidFill>
                <a:latin typeface="Trebuchet MS" panose="020B0603020202020204" pitchFamily="34" charset="0"/>
                <a:ea typeface="Calibri" pitchFamily="34" charset="-122"/>
                <a:cs typeface="Calibri" pitchFamily="34" charset="-120"/>
              </a:rPr>
              <a:t>El alcance se amplía en espiral, incorporando gradualmente el resto del negocio.</a:t>
            </a:r>
            <a:endParaRPr lang="en-US" sz="120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503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EAFAAF8BDAA6D47A18EAB3432FDC58C" ma:contentTypeVersion="18" ma:contentTypeDescription="Crear nuevo documento." ma:contentTypeScope="" ma:versionID="06bad1030dacbc46f26439cd2b7aec01">
  <xsd:schema xmlns:xsd="http://www.w3.org/2001/XMLSchema" xmlns:xs="http://www.w3.org/2001/XMLSchema" xmlns:p="http://schemas.microsoft.com/office/2006/metadata/properties" xmlns:ns2="f7c2541c-c46c-44c9-89ea-900d25321549" xmlns:ns3="d7a9dd9c-43e3-4866-b4df-7ecb709988c4" targetNamespace="http://schemas.microsoft.com/office/2006/metadata/properties" ma:root="true" ma:fieldsID="8b0fe10e8df42d5590752e64f1fbc2cc" ns2:_="" ns3:_="">
    <xsd:import namespace="f7c2541c-c46c-44c9-89ea-900d25321549"/>
    <xsd:import namespace="d7a9dd9c-43e3-4866-b4df-7ecb70998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c2541c-c46c-44c9-89ea-900d253215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Etiquetas de imagen" ma:readOnly="false" ma:fieldId="{5cf76f15-5ced-4ddc-b409-7134ff3c332f}" ma:taxonomyMulti="true" ma:sspId="7539a3b3-93b9-4dfb-88c7-c2123de43f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9dd9c-43e3-4866-b4df-7ecb70998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fdee72e0-5df1-418c-959d-7fbf65f95b08}" ma:internalName="TaxCatchAll" ma:showField="CatchAllData" ma:web="d7a9dd9c-43e3-4866-b4df-7ecb709988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c2541c-c46c-44c9-89ea-900d25321549">
      <Terms xmlns="http://schemas.microsoft.com/office/infopath/2007/PartnerControls"/>
    </lcf76f155ced4ddcb4097134ff3c332f>
    <TaxCatchAll xmlns="d7a9dd9c-43e3-4866-b4df-7ecb709988c4" xsi:nil="true"/>
  </documentManagement>
</p:properties>
</file>

<file path=customXml/itemProps1.xml><?xml version="1.0" encoding="utf-8"?>
<ds:datastoreItem xmlns:ds="http://schemas.openxmlformats.org/officeDocument/2006/customXml" ds:itemID="{6C21E437-89ED-4AD6-8B8E-F91D3382D47A}">
  <ds:schemaRefs>
    <ds:schemaRef ds:uri="d7a9dd9c-43e3-4866-b4df-7ecb709988c4"/>
    <ds:schemaRef ds:uri="f7c2541c-c46c-44c9-89ea-900d253215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ABA5124-3AE3-41E6-A78B-A1A3894062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BF458F-BB2B-4046-971E-0288E6220356}">
  <ds:schemaRefs>
    <ds:schemaRef ds:uri="d7a9dd9c-43e3-4866-b4df-7ecb709988c4"/>
    <ds:schemaRef ds:uri="f7c2541c-c46c-44c9-89ea-900d253215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3</cp:revision>
  <dcterms:created xsi:type="dcterms:W3CDTF">2026-08-18T18:29:00Z</dcterms:created>
  <dcterms:modified xsi:type="dcterms:W3CDTF">2026-08-20T11:38:56Z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0x010100AEAFAAF8BDAA6D47A18EAB3432FDC58C</vt:lpwstr>
  </property>
  <property fmtid="{D5CDD505-2E9C-101B-9397-08002B2CF9AE}" pid="3" name="MediaServiceImageTags">
    <vt:lpwstr/>
  </property>
</Properties>
</file>